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0" r:id="rId2"/>
    <p:sldId id="343" r:id="rId3"/>
    <p:sldId id="313" r:id="rId4"/>
    <p:sldId id="332" r:id="rId5"/>
    <p:sldId id="337" r:id="rId6"/>
    <p:sldId id="324" r:id="rId7"/>
    <p:sldId id="335" r:id="rId8"/>
    <p:sldId id="336" r:id="rId9"/>
    <p:sldId id="333" r:id="rId10"/>
    <p:sldId id="339" r:id="rId11"/>
    <p:sldId id="340" r:id="rId12"/>
    <p:sldId id="342" r:id="rId13"/>
    <p:sldId id="341" r:id="rId14"/>
    <p:sldId id="330" r:id="rId15"/>
    <p:sldId id="338" r:id="rId16"/>
    <p:sldId id="325" r:id="rId17"/>
    <p:sldId id="327" r:id="rId18"/>
    <p:sldId id="334" r:id="rId19"/>
    <p:sldId id="331" r:id="rId20"/>
    <p:sldId id="32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6D"/>
    <a:srgbClr val="003366"/>
    <a:srgbClr val="6699CC"/>
    <a:srgbClr val="FF8000"/>
    <a:srgbClr val="0D2352"/>
    <a:srgbClr val="4A7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3" autoAdjust="0"/>
    <p:restoredTop sz="86680" autoAdjust="0"/>
  </p:normalViewPr>
  <p:slideViewPr>
    <p:cSldViewPr>
      <p:cViewPr>
        <p:scale>
          <a:sx n="105" d="100"/>
          <a:sy n="105" d="100"/>
        </p:scale>
        <p:origin x="152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1C8852-5635-8840-BFCD-5A18940887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75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2A224E-349B-B24A-979D-52E092307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350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4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9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61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or all of these, </a:t>
            </a:r>
            <a:r>
              <a:rPr lang="en-US" smtClean="0"/>
              <a:t>as appropriate</a:t>
            </a:r>
            <a:r>
              <a:rPr lang="en-US" baseline="0" smtClean="0"/>
              <a:t> to the lab</a:t>
            </a:r>
            <a:endParaRPr lang="en-US" smtClean="0"/>
          </a:p>
          <a:p>
            <a:r>
              <a:rPr lang="en-US" dirty="0" smtClean="0"/>
              <a:t>The readers digest version of a lab report</a:t>
            </a:r>
          </a:p>
          <a:p>
            <a:r>
              <a:rPr lang="en-US" dirty="0" smtClean="0"/>
              <a:t>What did you do?</a:t>
            </a:r>
          </a:p>
          <a:p>
            <a:r>
              <a:rPr lang="en-US" dirty="0" smtClean="0"/>
              <a:t>Why</a:t>
            </a:r>
            <a:r>
              <a:rPr lang="en-US" baseline="0" dirty="0" smtClean="0"/>
              <a:t> did you do it?</a:t>
            </a:r>
          </a:p>
          <a:p>
            <a:r>
              <a:rPr lang="en-US" baseline="0" dirty="0" smtClean="0"/>
              <a:t>What did you find?</a:t>
            </a:r>
          </a:p>
          <a:p>
            <a:r>
              <a:rPr lang="en-US" baseline="0" dirty="0" smtClean="0"/>
              <a:t>What does it mean?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72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god, bananas are full of chemicals!</a:t>
            </a:r>
          </a:p>
          <a:p>
            <a:r>
              <a:rPr lang="en-US" dirty="0" smtClean="0"/>
              <a:t>Even</a:t>
            </a:r>
            <a:r>
              <a:rPr lang="en-US" baseline="0" dirty="0" smtClean="0"/>
              <a:t> for people who don’t go on in biology, like healthcare professionals, the general public</a:t>
            </a:r>
          </a:p>
          <a:p>
            <a:r>
              <a:rPr lang="en-US" baseline="0" dirty="0" smtClean="0"/>
              <a:t>So much confusing/false information about diet, health</a:t>
            </a:r>
          </a:p>
          <a:p>
            <a:r>
              <a:rPr lang="en-US" baseline="0" dirty="0" smtClean="0"/>
              <a:t>Appeals to conspiracy theories, undermines real science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should put our best instructors in 100 level, large enrollment courses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47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75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Commercial</a:t>
            </a:r>
            <a:r>
              <a:rPr lang="en-US" baseline="0" dirty="0" smtClean="0"/>
              <a:t> outfits happy to sell you an expensive kit</a:t>
            </a:r>
          </a:p>
          <a:p>
            <a:r>
              <a:rPr lang="en-US" baseline="0" dirty="0" smtClean="0"/>
              <a:t>Gathering materials, mixing solutions yourself de-mystifies the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3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teach the</a:t>
            </a:r>
            <a:r>
              <a:rPr lang="en-US" baseline="0" dirty="0" smtClean="0"/>
              <a:t> way we were taught</a:t>
            </a:r>
          </a:p>
          <a:p>
            <a:r>
              <a:rPr lang="en-US" baseline="0" dirty="0" smtClean="0"/>
              <a:t>Trend towards part-time, low paid instructors</a:t>
            </a:r>
          </a:p>
          <a:p>
            <a:r>
              <a:rPr lang="en-US" baseline="0" dirty="0" smtClean="0"/>
              <a:t>I was a young science teacher once</a:t>
            </a:r>
            <a:r>
              <a:rPr lang="mr-IN" baseline="0" dirty="0" smtClean="0"/>
              <a:t>…</a:t>
            </a:r>
            <a:r>
              <a:rPr lang="en-US" baseline="0" dirty="0" smtClean="0"/>
              <a:t>content knowledge but no engaging activities</a:t>
            </a:r>
          </a:p>
          <a:p>
            <a:r>
              <a:rPr lang="en-US" baseline="0" dirty="0" smtClean="0"/>
              <a:t>We’re all reinventing the wheel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9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Labs support the lecture</a:t>
            </a:r>
          </a:p>
          <a:p>
            <a:r>
              <a:rPr lang="en-US" dirty="0" smtClean="0"/>
              <a:t>Active learning is</a:t>
            </a:r>
            <a:r>
              <a:rPr lang="en-US" baseline="0" dirty="0" smtClean="0"/>
              <a:t> all the rage in pedagogy, but labs have been doing it for centuries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97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www.pbs.org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/video/2203057166/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If you’ve only seen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DNA extracted on CSI, this is a revelation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07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38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45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digital microscopes, maybe a purchase</a:t>
            </a:r>
            <a:r>
              <a:rPr lang="en-US" baseline="0" dirty="0" smtClean="0"/>
              <a:t> and re-sell program through your bookstore?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38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224E-349B-B24A-979D-52E092307B9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en-US" dirty="0" err="1" smtClean="0"/>
              <a:t>elc-help@nau.edu</a:t>
            </a:r>
            <a:r>
              <a:rPr lang="en-US" dirty="0" smtClean="0"/>
              <a:t> • Front Desk (928) 523-1629 • Faculty Help Line (928) 523-5554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9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0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01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51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95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33600"/>
            <a:ext cx="381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381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91000"/>
            <a:ext cx="381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91000"/>
            <a:ext cx="381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52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6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381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91000"/>
            <a:ext cx="381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66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33600"/>
            <a:ext cx="381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91000"/>
            <a:ext cx="38100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33600"/>
            <a:ext cx="38100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6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9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8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1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2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3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0"/>
            <a:ext cx="7239000" cy="2209800"/>
          </a:xfrm>
        </p:spPr>
        <p:txBody>
          <a:bodyPr/>
          <a:lstStyle>
            <a:lvl1pPr algn="l">
              <a:defRPr sz="2800" baseline="0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4724400"/>
            <a:ext cx="7543800" cy="1295400"/>
          </a:xfrm>
        </p:spPr>
        <p:txBody>
          <a:bodyPr/>
          <a:lstStyle>
            <a:lvl1pPr marL="0" indent="0" algn="l">
              <a:buNone/>
              <a:defRPr sz="2400" b="0" i="1">
                <a:solidFill>
                  <a:srgbClr val="00806D"/>
                </a:solidFill>
                <a:latin typeface="Univers 57 Condensed"/>
                <a:cs typeface="Univers 57 Condense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5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85800" y="1143000"/>
            <a:ext cx="3200400" cy="48768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143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6" y="1143000"/>
            <a:ext cx="3357766" cy="4861033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fr-FR" smtClean="0"/>
              <a:t>elc-help@nau.edu • Front Desk (928) 523-1629 • Faculty Help Line (928) 523-5554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3992" cy="1037078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8763000" cy="4572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000090"/>
                </a:solidFill>
                <a:latin typeface="Univers Extended"/>
                <a:cs typeface="Univers Extended"/>
              </a:defRPr>
            </a:lvl1pPr>
          </a:lstStyle>
          <a:p>
            <a:r>
              <a:rPr lang="en-US" dirty="0" err="1" smtClean="0"/>
              <a:t>elc-help@nau.edu</a:t>
            </a:r>
            <a:r>
              <a:rPr lang="en-US" dirty="0" smtClean="0"/>
              <a:t> • Front Desk (928) 523-1629 • Faculty Help Line (928) 523-5554</a:t>
            </a:r>
          </a:p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7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Verdana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Verdana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Verdana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D2352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4A7764"/>
        </a:buClr>
        <a:buSzPct val="85000"/>
        <a:buFont typeface="Wingdings" charset="0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D2352"/>
        </a:buClr>
        <a:buSzPct val="90000"/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4A7764"/>
        </a:buClr>
        <a:buSzPct val="75000"/>
        <a:buChar char="°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D235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4A7764"/>
        </a:buClr>
        <a:buSzPct val="70000"/>
        <a:buChar char="&gt;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A7764"/>
        </a:buClr>
        <a:buSzPct val="70000"/>
        <a:buChar char="&gt;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A7764"/>
        </a:buClr>
        <a:buSzPct val="70000"/>
        <a:buChar char="&gt;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A7764"/>
        </a:buClr>
        <a:buSzPct val="70000"/>
        <a:buChar char="&gt;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A7764"/>
        </a:buClr>
        <a:buSzPct val="70000"/>
        <a:buChar char="&gt;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nau.edu/lrm22/lessons" TargetMode="External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v1yGZYCjR1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.edu/research/electron/bmz5364/calc-percent.html" TargetMode="External"/><Relationship Id="rId4" Type="http://schemas.openxmlformats.org/officeDocument/2006/relationships/hyperlink" Target="http://jan.ucc.nau.edu/lrm22/lessons/unit_conversion.html" TargetMode="External"/><Relationship Id="rId5" Type="http://schemas.openxmlformats.org/officeDocument/2006/relationships/hyperlink" Target="http://jan.ucc.nau.edu/lrm22/lessons/timeline/timeline_calculator.html" TargetMode="External"/><Relationship Id="rId6" Type="http://schemas.openxmlformats.org/officeDocument/2006/relationships/hyperlink" Target="http://jan.ucc.nau.edu/lrm22/lessons/calorie_lab/calorie_lab.xlsx" TargetMode="External"/><Relationship Id="rId7" Type="http://schemas.openxmlformats.org/officeDocument/2006/relationships/hyperlink" Target="http://jan.ucc.nau.edu/lrm22/lessons/osmosis/osmosis.xlsx" TargetMode="External"/><Relationship Id="rId8" Type="http://schemas.openxmlformats.org/officeDocument/2006/relationships/hyperlink" Target="http://jan.ucc.nau.edu/lrm22/lessons/predator_prey/predator_prey.html" TargetMode="External"/><Relationship Id="rId9" Type="http://schemas.openxmlformats.org/officeDocument/2006/relationships/hyperlink" Target="http://jan.ucc.nau.edu/lrm22/lessons/competition/competition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olina.com/" TargetMode="External"/><Relationship Id="rId4" Type="http://schemas.openxmlformats.org/officeDocument/2006/relationships/hyperlink" Target="http://www.esciencelabs.com/" TargetMode="External"/><Relationship Id="rId5" Type="http://schemas.openxmlformats.org/officeDocument/2006/relationships/hyperlink" Target="https://store.sciencebuddies.org/homemade-calorimeter-kit.html" TargetMode="External"/><Relationship Id="rId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video/2203057166/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Biology on a Budget: Shareable D.I.Y. Biology Lab Activities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4267200"/>
            <a:ext cx="7543800" cy="1896595"/>
          </a:xfrm>
        </p:spPr>
        <p:txBody>
          <a:bodyPr/>
          <a:lstStyle/>
          <a:p>
            <a:r>
              <a:rPr lang="en-US" dirty="0" smtClean="0"/>
              <a:t>Larry </a:t>
            </a:r>
            <a:r>
              <a:rPr lang="en-US" dirty="0" err="1" smtClean="0"/>
              <a:t>MacPhee</a:t>
            </a:r>
            <a:endParaRPr lang="en-US" dirty="0" smtClean="0"/>
          </a:p>
          <a:p>
            <a:r>
              <a:rPr lang="en-US" dirty="0" smtClean="0"/>
              <a:t>Associate Director of e-Learning</a:t>
            </a:r>
          </a:p>
          <a:p>
            <a:r>
              <a:rPr lang="en-US" dirty="0" smtClean="0"/>
              <a:t>(and part time Biology instructor)</a:t>
            </a:r>
          </a:p>
          <a:p>
            <a:r>
              <a:rPr lang="en-US" dirty="0" smtClean="0"/>
              <a:t>Northern Arizona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19200"/>
            <a:ext cx="7772400" cy="838200"/>
          </a:xfrm>
        </p:spPr>
        <p:txBody>
          <a:bodyPr/>
          <a:lstStyle/>
          <a:p>
            <a:r>
              <a:rPr lang="en-US" dirty="0" smtClean="0"/>
              <a:t>The Plan!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625751"/>
              </p:ext>
            </p:extLst>
          </p:nvPr>
        </p:nvGraphicFramePr>
        <p:xfrm>
          <a:off x="914399" y="2362200"/>
          <a:ext cx="7505701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783"/>
                <a:gridCol w="5816918"/>
              </a:tblGrid>
              <a:tr h="360066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</a:tr>
              <a:tr h="3650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Desserts and Coffee/Tea</a:t>
                      </a:r>
                    </a:p>
                  </a:txBody>
                  <a:tcPr/>
                </a:tc>
              </a:tr>
              <a:tr h="3650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7:10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Brief Intro &amp; Overview</a:t>
                      </a: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7:15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group Activity 1: Disease Transmission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Conduct activity 2, reset</a:t>
                      </a:r>
                      <a:r>
                        <a:rPr lang="en-US" baseline="0" dirty="0" smtClean="0"/>
                        <a:t> station, move next</a:t>
                      </a:r>
                      <a:endParaRPr lang="en-US" dirty="0" smtClean="0"/>
                    </a:p>
                  </a:txBody>
                  <a:tcPr/>
                </a:tc>
              </a:tr>
              <a:tr h="3650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7:45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Conduct activity 3</a:t>
                      </a:r>
                      <a:endParaRPr lang="en-US" dirty="0"/>
                    </a:p>
                  </a:txBody>
                  <a:tcPr/>
                </a:tc>
              </a:tr>
              <a:tr h="365066">
                <a:tc>
                  <a:txBody>
                    <a:bodyPr/>
                    <a:lstStyle/>
                    <a:p>
                      <a:r>
                        <a:rPr lang="en-US" dirty="0" smtClean="0"/>
                        <a:t>8:00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Conduct activity 4</a:t>
                      </a:r>
                      <a:endParaRPr lang="en-US" dirty="0"/>
                    </a:p>
                  </a:txBody>
                  <a:tcPr/>
                </a:tc>
              </a:tr>
              <a:tr h="365066">
                <a:tc>
                  <a:txBody>
                    <a:bodyPr/>
                    <a:lstStyle/>
                    <a:p>
                      <a:r>
                        <a:rPr lang="en-US" dirty="0" smtClean="0"/>
                        <a:t>8:15</a:t>
                      </a:r>
                      <a:r>
                        <a:rPr lang="en-US" baseline="0" dirty="0" smtClean="0"/>
                        <a:t>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Conduct activity 5</a:t>
                      </a:r>
                      <a:endParaRPr lang="en-US" dirty="0"/>
                    </a:p>
                  </a:txBody>
                  <a:tcPr/>
                </a:tc>
              </a:tr>
              <a:tr h="365066">
                <a:tc>
                  <a:txBody>
                    <a:bodyPr/>
                    <a:lstStyle/>
                    <a:p>
                      <a:r>
                        <a:rPr lang="en-US" dirty="0" smtClean="0"/>
                        <a:t>8:30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Conduct activity 6</a:t>
                      </a:r>
                      <a:endParaRPr lang="en-US" dirty="0"/>
                    </a:p>
                  </a:txBody>
                  <a:tcPr/>
                </a:tc>
              </a:tr>
              <a:tr h="365066">
                <a:tc>
                  <a:txBody>
                    <a:bodyPr/>
                    <a:lstStyle/>
                    <a:p>
                      <a:r>
                        <a:rPr lang="en-US" dirty="0" smtClean="0"/>
                        <a:t>8:45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Follow-up Discussion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minutes per table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1066800" y="2286000"/>
            <a:ext cx="1447800" cy="1371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733800" y="2286000"/>
            <a:ext cx="1447800" cy="1371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400800" y="2286000"/>
            <a:ext cx="1447800" cy="1371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066800" y="4800600"/>
            <a:ext cx="1447800" cy="1371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733800" y="4800600"/>
            <a:ext cx="1447800" cy="1371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400800" y="4800600"/>
            <a:ext cx="1447800" cy="1371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819400" y="2971800"/>
            <a:ext cx="68580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486400" y="2956560"/>
            <a:ext cx="68580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6819900" y="4229100"/>
            <a:ext cx="68580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5486400" y="5562600"/>
            <a:ext cx="68580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2819400" y="5571744"/>
            <a:ext cx="68580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rot="16200000" flipV="1">
            <a:off x="1485900" y="4229100"/>
            <a:ext cx="685800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158240" y="2817167"/>
            <a:ext cx="1203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Calorie Lab</a:t>
            </a:r>
          </a:p>
          <a:p>
            <a:pPr algn="ctr"/>
            <a:r>
              <a:rPr lang="en-US" sz="1200" dirty="0" smtClean="0"/>
              <a:t>Nut vs Cracker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0" y="272401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Felt-tip pen</a:t>
            </a:r>
          </a:p>
          <a:p>
            <a:pPr algn="ctr"/>
            <a:r>
              <a:rPr lang="en-US" sz="1200" dirty="0" smtClean="0"/>
              <a:t>Chromatography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362700" y="274096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Population Ecology Simulations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515100" y="54241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DNA Extraction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733800" y="530381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Water Drops</a:t>
            </a:r>
          </a:p>
          <a:p>
            <a:pPr algn="ctr"/>
            <a:r>
              <a:rPr lang="en-US" sz="1200" dirty="0" smtClean="0"/>
              <a:t>Scientific Method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219200" y="526857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Bird Beak</a:t>
            </a:r>
          </a:p>
          <a:p>
            <a:pPr algn="ctr"/>
            <a:r>
              <a:rPr lang="en-US" sz="1200" dirty="0" smtClean="0"/>
              <a:t>Competition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4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Assignments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Self-assort into small groups of equal size</a:t>
            </a:r>
          </a:p>
          <a:p>
            <a:r>
              <a:rPr lang="en-US" dirty="0" smtClean="0"/>
              <a:t>Chose your role within the group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Group Manager: assigns work, resolves conflicts</a:t>
            </a:r>
          </a:p>
          <a:p>
            <a:r>
              <a:rPr lang="en-US" dirty="0" smtClean="0"/>
              <a:t>Experimenter: hands-on person, conducts experiment</a:t>
            </a:r>
          </a:p>
          <a:p>
            <a:r>
              <a:rPr lang="en-US" dirty="0" smtClean="0"/>
              <a:t>Data Collector: records process, collects data</a:t>
            </a:r>
          </a:p>
          <a:p>
            <a:r>
              <a:rPr lang="en-US" dirty="0" smtClean="0"/>
              <a:t>Data Analyzer: makes graphs, interprets data</a:t>
            </a:r>
          </a:p>
          <a:p>
            <a:r>
              <a:rPr lang="en-US" dirty="0" smtClean="0"/>
              <a:t>Presenter: public speaker</a:t>
            </a:r>
            <a:r>
              <a:rPr lang="en-US" smtClean="0"/>
              <a:t>, big-picture, summarizer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6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the Event!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32" y="1994480"/>
            <a:ext cx="1978136" cy="349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0282" y="5715000"/>
            <a:ext cx="5028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Please take pictures and/or video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e-mail to </a:t>
            </a:r>
            <a:r>
              <a:rPr lang="en-US" dirty="0" err="1" smtClean="0"/>
              <a:t>Larry.MacPhee@nau.edu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19200"/>
            <a:ext cx="7772400" cy="838200"/>
          </a:xfrm>
        </p:spPr>
        <p:txBody>
          <a:bodyPr/>
          <a:lstStyle/>
          <a:p>
            <a:r>
              <a:rPr lang="en-US" dirty="0" smtClean="0"/>
              <a:t>The Labs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71600" y="54102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4A7764"/>
              </a:buClr>
              <a:buSzPct val="85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D2352"/>
              </a:buClr>
              <a:buSzPct val="90000"/>
              <a:buFont typeface="Time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A7764"/>
              </a:buClr>
              <a:buSzPct val="75000"/>
              <a:buChar char="°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D235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A7764"/>
              </a:buClr>
              <a:buSzPct val="7000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A7764"/>
              </a:buClr>
              <a:buSzPct val="7000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A7764"/>
              </a:buClr>
              <a:buSzPct val="7000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A7764"/>
              </a:buClr>
              <a:buSzPct val="7000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A7764"/>
              </a:buClr>
              <a:buSzPct val="7000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charset="0"/>
              <a:buNone/>
            </a:pPr>
            <a:r>
              <a:rPr lang="en-US" kern="0" dirty="0" smtClean="0">
                <a:hlinkClick r:id="rId3"/>
              </a:rPr>
              <a:t>www2.nau.edu/lrm22/lessons</a:t>
            </a:r>
            <a:endParaRPr lang="en-US" kern="0" dirty="0" smtClean="0"/>
          </a:p>
          <a:p>
            <a:pPr marL="0" indent="0" eaLnBrk="1" hangingPunct="1">
              <a:buFont typeface="Wingdings" charset="0"/>
              <a:buNone/>
            </a:pPr>
            <a:endParaRPr lang="en-US" kern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16" y="2362200"/>
            <a:ext cx="7236968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6166" y="6096000"/>
            <a:ext cx="381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Please join </a:t>
            </a:r>
            <a:r>
              <a:rPr lang="en-US" smtClean="0"/>
              <a:t>the mailing list!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0"/>
            <a:ext cx="7772400" cy="838200"/>
          </a:xfrm>
        </p:spPr>
        <p:txBody>
          <a:bodyPr/>
          <a:lstStyle/>
          <a:p>
            <a:r>
              <a:rPr lang="en-US" smtClean="0"/>
              <a:t>Discussion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19200"/>
            <a:ext cx="7772400" cy="838200"/>
          </a:xfrm>
        </p:spPr>
        <p:txBody>
          <a:bodyPr/>
          <a:lstStyle/>
          <a:p>
            <a:r>
              <a:rPr lang="en-US" dirty="0" smtClean="0"/>
              <a:t>What about safety?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534400" cy="2133600"/>
          </a:xfrm>
        </p:spPr>
        <p:txBody>
          <a:bodyPr/>
          <a:lstStyle/>
          <a:p>
            <a:r>
              <a:rPr lang="en-US" dirty="0" smtClean="0"/>
              <a:t>Liability?</a:t>
            </a:r>
          </a:p>
          <a:p>
            <a:r>
              <a:rPr lang="en-US" dirty="0" smtClean="0"/>
              <a:t>Mandatory Safety Quiz</a:t>
            </a:r>
          </a:p>
          <a:p>
            <a:r>
              <a:rPr lang="en-US" dirty="0" smtClean="0"/>
              <a:t>Animal Care Protocol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343400"/>
            <a:ext cx="3175000" cy="238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048000"/>
            <a:ext cx="28575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19200"/>
            <a:ext cx="7772400" cy="838200"/>
          </a:xfrm>
        </p:spPr>
        <p:txBody>
          <a:bodyPr/>
          <a:lstStyle/>
          <a:p>
            <a:r>
              <a:rPr lang="en-US" dirty="0" smtClean="0"/>
              <a:t>How do you assess it?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5344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Send me</a:t>
            </a:r>
          </a:p>
          <a:p>
            <a:r>
              <a:rPr lang="en-US" dirty="0" smtClean="0"/>
              <a:t>Lab setup “selfie” or </a:t>
            </a:r>
            <a:r>
              <a:rPr lang="en-US" dirty="0" smtClean="0">
                <a:hlinkClick r:id="rId3"/>
              </a:rPr>
              <a:t>video</a:t>
            </a:r>
            <a:endParaRPr lang="en-US" dirty="0" smtClean="0"/>
          </a:p>
          <a:p>
            <a:r>
              <a:rPr lang="en-US" dirty="0" smtClean="0"/>
              <a:t>Results graph or data table</a:t>
            </a:r>
          </a:p>
          <a:p>
            <a:r>
              <a:rPr lang="en-US" dirty="0" smtClean="0"/>
              <a:t>Responses to thinking questions</a:t>
            </a:r>
          </a:p>
          <a:p>
            <a:r>
              <a:rPr lang="en-US" dirty="0" smtClean="0"/>
              <a:t>Mini Lab Report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823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838200"/>
          </a:xfrm>
        </p:spPr>
        <p:txBody>
          <a:bodyPr/>
          <a:lstStyle/>
          <a:p>
            <a:r>
              <a:rPr lang="en-US" dirty="0" smtClean="0"/>
              <a:t>Science Literacy + </a:t>
            </a:r>
            <a:br>
              <a:rPr lang="en-US" dirty="0" smtClean="0"/>
            </a:br>
            <a:r>
              <a:rPr lang="en-US" dirty="0" smtClean="0"/>
              <a:t>Critical Thinking Skills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800"/>
            <a:ext cx="3310081" cy="464819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57600"/>
            <a:ext cx="25146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5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19200"/>
            <a:ext cx="7772400" cy="838200"/>
          </a:xfrm>
        </p:spPr>
        <p:txBody>
          <a:bodyPr/>
          <a:lstStyle/>
          <a:p>
            <a:r>
              <a:rPr lang="en-US" dirty="0" smtClean="0"/>
              <a:t>Non-scary Math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3058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JAVA is problematic (especially on Mac)</a:t>
            </a:r>
          </a:p>
          <a:p>
            <a:pPr marL="0" indent="0">
              <a:buNone/>
            </a:pPr>
            <a:r>
              <a:rPr lang="en-US" sz="2000" dirty="0" smtClean="0"/>
              <a:t>Flash is almost dead (no good on iOS)</a:t>
            </a:r>
          </a:p>
          <a:p>
            <a:pPr marL="0" indent="0">
              <a:buNone/>
            </a:pPr>
            <a:r>
              <a:rPr lang="en-US" sz="2000" dirty="0" smtClean="0"/>
              <a:t>JavaScript is usefu</a:t>
            </a:r>
            <a:r>
              <a:rPr lang="en-US" sz="2000" dirty="0"/>
              <a:t>l</a:t>
            </a:r>
            <a:r>
              <a:rPr lang="en-US" sz="2000" dirty="0" smtClean="0"/>
              <a:t> for simple things</a:t>
            </a:r>
          </a:p>
          <a:p>
            <a:r>
              <a:rPr lang="en-US" sz="2000" dirty="0" smtClean="0">
                <a:hlinkClick r:id="rId3"/>
              </a:rPr>
              <a:t>Solution Calculator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Unit Converter</a:t>
            </a:r>
            <a:endParaRPr lang="en-US" sz="2000" dirty="0" smtClean="0"/>
          </a:p>
          <a:p>
            <a:r>
              <a:rPr lang="en-US" sz="2000" dirty="0" smtClean="0">
                <a:hlinkClick r:id="rId5"/>
              </a:rPr>
              <a:t>Timeline Generator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Excel works great and lets you tinker</a:t>
            </a:r>
          </a:p>
          <a:p>
            <a:r>
              <a:rPr lang="en-US" sz="2000" dirty="0" smtClean="0"/>
              <a:t>Data recording and </a:t>
            </a:r>
            <a:r>
              <a:rPr lang="en-US" sz="2000" dirty="0" smtClean="0">
                <a:hlinkClick r:id="rId6"/>
              </a:rPr>
              <a:t>error free calculations</a:t>
            </a:r>
            <a:r>
              <a:rPr lang="en-US" sz="2000" dirty="0" smtClean="0"/>
              <a:t> (calorie lab)</a:t>
            </a:r>
          </a:p>
          <a:p>
            <a:r>
              <a:rPr lang="en-US" sz="2000" dirty="0" smtClean="0">
                <a:hlinkClick r:id="rId7"/>
              </a:rPr>
              <a:t>Dynamic graphing</a:t>
            </a:r>
            <a:r>
              <a:rPr lang="en-US" sz="2000" dirty="0" smtClean="0"/>
              <a:t> (osmosis lab regression)</a:t>
            </a:r>
          </a:p>
          <a:p>
            <a:r>
              <a:rPr lang="en-US" sz="2000" dirty="0" smtClean="0"/>
              <a:t>Playing with variables</a:t>
            </a:r>
          </a:p>
          <a:p>
            <a:pPr lvl="1"/>
            <a:r>
              <a:rPr lang="en-US" sz="1600" dirty="0" smtClean="0">
                <a:hlinkClick r:id="rId8"/>
              </a:rPr>
              <a:t>Predator-Prey</a:t>
            </a:r>
            <a:endParaRPr lang="en-US" sz="1600" dirty="0" smtClean="0"/>
          </a:p>
          <a:p>
            <a:pPr lvl="1"/>
            <a:r>
              <a:rPr lang="en-US" sz="1600" dirty="0" smtClean="0">
                <a:hlinkClick r:id="rId9"/>
              </a:rPr>
              <a:t>Species Competition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881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7400"/>
            <a:ext cx="6553200" cy="4419600"/>
          </a:xfrm>
        </p:spPr>
        <p:txBody>
          <a:bodyPr/>
          <a:lstStyle/>
          <a:p>
            <a:r>
              <a:rPr lang="en-US" dirty="0" smtClean="0"/>
              <a:t>Thanks to the SICB Ed Council</a:t>
            </a:r>
            <a:br>
              <a:rPr lang="en-US" dirty="0" smtClean="0"/>
            </a:br>
            <a:r>
              <a:rPr lang="en-US" dirty="0" smtClean="0"/>
              <a:t>and Dr. Bram </a:t>
            </a:r>
            <a:r>
              <a:rPr lang="en-US" dirty="0" err="1" smtClean="0"/>
              <a:t>Lutton</a:t>
            </a:r>
            <a:r>
              <a:rPr lang="en-US" dirty="0" smtClean="0"/>
              <a:t> for providing the beverages &amp; sweets that lured you here!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Thanks for coming out to this workshop when you could be out exploring an amazing city. I will try to make it worth your while.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4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19200"/>
            <a:ext cx="7772400" cy="838200"/>
          </a:xfrm>
        </p:spPr>
        <p:txBody>
          <a:bodyPr/>
          <a:lstStyle/>
          <a:p>
            <a:r>
              <a:rPr lang="en-US" dirty="0" smtClean="0"/>
              <a:t>Commercial Kits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47700" y="2209800"/>
            <a:ext cx="84201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Order a kit?</a:t>
            </a:r>
            <a:endParaRPr lang="is-IS" sz="2800" dirty="0" smtClean="0"/>
          </a:p>
          <a:p>
            <a:r>
              <a:rPr lang="is-IS" sz="2800" dirty="0" smtClean="0">
                <a:hlinkClick r:id="rId3"/>
              </a:rPr>
              <a:t>Carolina</a:t>
            </a:r>
            <a:endParaRPr lang="is-IS" sz="2800" dirty="0" smtClean="0"/>
          </a:p>
          <a:p>
            <a:r>
              <a:rPr lang="is-IS" sz="2800" dirty="0" smtClean="0">
                <a:hlinkClick r:id="rId4"/>
              </a:rPr>
              <a:t>eScienceLabs</a:t>
            </a:r>
            <a:endParaRPr lang="is-IS" sz="2800" dirty="0" smtClean="0"/>
          </a:p>
          <a:p>
            <a:r>
              <a:rPr lang="is-IS" sz="2800" dirty="0" smtClean="0">
                <a:hlinkClick r:id="rId5"/>
              </a:rPr>
              <a:t>Science Buddies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Convenient, yes. </a:t>
            </a:r>
          </a:p>
          <a:p>
            <a:pPr marL="0" indent="0">
              <a:buNone/>
            </a:pPr>
            <a:r>
              <a:rPr lang="en-US" sz="2800" dirty="0" smtClean="0"/>
              <a:t>But DIY is cheaper, less “magical”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09800"/>
            <a:ext cx="425823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838200"/>
          </a:xfrm>
        </p:spPr>
        <p:txBody>
          <a:bodyPr/>
          <a:lstStyle/>
          <a:p>
            <a:r>
              <a:rPr lang="en-US" dirty="0" smtClean="0"/>
              <a:t>Challenges!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22663"/>
            <a:ext cx="2667000" cy="1768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4556263"/>
            <a:ext cx="1783080" cy="178308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09850" y="2422663"/>
            <a:ext cx="630555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Course Content</a:t>
            </a:r>
          </a:p>
          <a:p>
            <a:r>
              <a:rPr lang="en-US" sz="2400" dirty="0"/>
              <a:t>Sometimes </a:t>
            </a:r>
            <a:r>
              <a:rPr lang="en-US" sz="2400" dirty="0" smtClean="0"/>
              <a:t>poor</a:t>
            </a:r>
          </a:p>
          <a:p>
            <a:r>
              <a:rPr lang="en-US" sz="2400" dirty="0" smtClean="0"/>
              <a:t>Lecture heavy</a:t>
            </a:r>
          </a:p>
          <a:p>
            <a:r>
              <a:rPr lang="en-US" sz="2400" dirty="0" smtClean="0"/>
              <a:t>Expensive and/or Copyrighted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Instructor</a:t>
            </a:r>
          </a:p>
          <a:p>
            <a:r>
              <a:rPr lang="en-US" sz="2400" dirty="0" smtClean="0"/>
              <a:t>Part time? New Hire? Overextended?</a:t>
            </a:r>
          </a:p>
          <a:p>
            <a:r>
              <a:rPr lang="en-US" sz="2400" dirty="0" smtClean="0"/>
              <a:t>Little pedagogical training</a:t>
            </a:r>
          </a:p>
          <a:p>
            <a:r>
              <a:rPr lang="en-US" sz="2400" dirty="0" smtClean="0"/>
              <a:t>Few engaging activities</a:t>
            </a:r>
          </a:p>
        </p:txBody>
      </p:sp>
    </p:spTree>
    <p:extLst>
      <p:ext uri="{BB962C8B-B14F-4D97-AF65-F5344CB8AC3E}">
        <p14:creationId xmlns:p14="http://schemas.microsoft.com/office/powerpoint/2010/main" val="347715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19200"/>
            <a:ext cx="7772400" cy="838200"/>
          </a:xfrm>
        </p:spPr>
        <p:txBody>
          <a:bodyPr/>
          <a:lstStyle/>
          <a:p>
            <a:r>
              <a:rPr lang="en-US" dirty="0" smtClean="0"/>
              <a:t>What’s so great about labs?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47700" y="2286000"/>
            <a:ext cx="78867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</a:t>
            </a:r>
            <a:r>
              <a:rPr lang="en-US" dirty="0" smtClean="0"/>
              <a:t>ands-on (active learning)</a:t>
            </a:r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nquiry based (hypothesis driven)</a:t>
            </a:r>
          </a:p>
          <a:p>
            <a:pPr marL="0" indent="0">
              <a:buNone/>
            </a:pPr>
            <a:r>
              <a:rPr lang="en-US" dirty="0" smtClean="0"/>
              <a:t>Things can go wrong (that’s ok!)</a:t>
            </a:r>
          </a:p>
          <a:p>
            <a:pPr marL="0" indent="0">
              <a:buNone/>
            </a:pPr>
            <a:r>
              <a:rPr lang="en-US" dirty="0" smtClean="0"/>
              <a:t>Make you think (critical thinking)</a:t>
            </a:r>
          </a:p>
          <a:p>
            <a:pPr marL="0" indent="0">
              <a:buNone/>
            </a:pPr>
            <a:r>
              <a:rPr lang="en-US" dirty="0" smtClean="0"/>
              <a:t>Labs can be fun!</a:t>
            </a:r>
          </a:p>
          <a:p>
            <a:pPr marL="0" indent="0">
              <a:buNone/>
            </a:pPr>
            <a:r>
              <a:rPr lang="en-US" dirty="0" smtClean="0"/>
              <a:t>Put theory into practice</a:t>
            </a:r>
          </a:p>
          <a:p>
            <a:pPr marL="0" indent="0">
              <a:buNone/>
            </a:pPr>
            <a:r>
              <a:rPr lang="en-US" dirty="0" smtClean="0"/>
              <a:t>Labs make it memorable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528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19200"/>
            <a:ext cx="7772400" cy="838200"/>
          </a:xfrm>
        </p:spPr>
        <p:txBody>
          <a:bodyPr/>
          <a:lstStyle/>
          <a:p>
            <a:r>
              <a:rPr lang="en-US" dirty="0" smtClean="0"/>
              <a:t>A Good Example</a:t>
            </a:r>
            <a:endParaRPr lang="en-US" dirty="0"/>
          </a:p>
        </p:txBody>
      </p:sp>
      <p:pic>
        <p:nvPicPr>
          <p:cNvPr id="6" name="Content Placeholder 5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51" y="2133600"/>
            <a:ext cx="4829549" cy="3761792"/>
          </a:xfrm>
        </p:spPr>
      </p:pic>
      <p:sp>
        <p:nvSpPr>
          <p:cNvPr id="7" name="TextBox 6"/>
          <p:cNvSpPr txBox="1"/>
          <p:nvPr/>
        </p:nvSpPr>
        <p:spPr>
          <a:xfrm>
            <a:off x="1807272" y="6091535"/>
            <a:ext cx="5423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www.pbs.org</a:t>
            </a:r>
            <a:r>
              <a:rPr lang="en-US" dirty="0">
                <a:hlinkClick r:id="rId3"/>
              </a:rPr>
              <a:t>/video/2203057166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19200"/>
            <a:ext cx="7772400" cy="838200"/>
          </a:xfrm>
        </p:spPr>
        <p:txBody>
          <a:bodyPr/>
          <a:lstStyle/>
          <a:p>
            <a:r>
              <a:rPr lang="en-US" dirty="0" smtClean="0"/>
              <a:t>D.I.Y.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733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of what you need is at the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Grocery Store</a:t>
            </a:r>
          </a:p>
          <a:p>
            <a:r>
              <a:rPr lang="en-US" dirty="0" smtClean="0"/>
              <a:t>Pharmacy</a:t>
            </a:r>
          </a:p>
          <a:p>
            <a:r>
              <a:rPr lang="en-US" dirty="0" smtClean="0"/>
              <a:t>Hardware Store</a:t>
            </a:r>
          </a:p>
          <a:p>
            <a:r>
              <a:rPr lang="en-US" dirty="0"/>
              <a:t>I</a:t>
            </a:r>
            <a:r>
              <a:rPr lang="en-US" dirty="0" smtClean="0"/>
              <a:t>n your kitchen</a:t>
            </a:r>
          </a:p>
        </p:txBody>
      </p:sp>
    </p:spTree>
    <p:extLst>
      <p:ext uri="{BB962C8B-B14F-4D97-AF65-F5344CB8AC3E}">
        <p14:creationId xmlns:p14="http://schemas.microsoft.com/office/powerpoint/2010/main" val="5716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10600" cy="838200"/>
          </a:xfrm>
        </p:spPr>
        <p:txBody>
          <a:bodyPr/>
          <a:lstStyle/>
          <a:p>
            <a:r>
              <a:rPr lang="en-US" dirty="0" smtClean="0"/>
              <a:t>Common Household Chemicals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9167"/>
            <a:ext cx="7772400" cy="3651265"/>
          </a:xfrm>
        </p:spPr>
      </p:pic>
    </p:spTree>
    <p:extLst>
      <p:ext uri="{BB962C8B-B14F-4D97-AF65-F5344CB8AC3E}">
        <p14:creationId xmlns:p14="http://schemas.microsoft.com/office/powerpoint/2010/main" val="40305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19200"/>
            <a:ext cx="7772400" cy="838200"/>
          </a:xfrm>
        </p:spPr>
        <p:txBody>
          <a:bodyPr/>
          <a:lstStyle/>
          <a:p>
            <a:r>
              <a:rPr lang="en-US" dirty="0" smtClean="0"/>
              <a:t>Common Kitchen Items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10850"/>
            <a:ext cx="7772400" cy="3807899"/>
          </a:xfrm>
        </p:spPr>
      </p:pic>
    </p:spTree>
    <p:extLst>
      <p:ext uri="{BB962C8B-B14F-4D97-AF65-F5344CB8AC3E}">
        <p14:creationId xmlns:p14="http://schemas.microsoft.com/office/powerpoint/2010/main" val="13288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667000"/>
            <a:ext cx="28575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19200"/>
            <a:ext cx="7772400" cy="838200"/>
          </a:xfrm>
        </p:spPr>
        <p:txBody>
          <a:bodyPr/>
          <a:lstStyle/>
          <a:p>
            <a:r>
              <a:rPr lang="en-US" dirty="0" smtClean="0"/>
              <a:t>Inexpensive Equipment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057400"/>
            <a:ext cx="6248400" cy="4686300"/>
          </a:xfrm>
        </p:spPr>
      </p:pic>
      <p:sp>
        <p:nvSpPr>
          <p:cNvPr id="6" name="TextBox 5"/>
          <p:cNvSpPr txBox="1"/>
          <p:nvPr/>
        </p:nvSpPr>
        <p:spPr>
          <a:xfrm>
            <a:off x="4876800" y="5490972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 the mailing list to enter the </a:t>
            </a:r>
            <a:r>
              <a:rPr lang="en-US" smtClean="0"/>
              <a:t>equipment raffle!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4A7764"/>
      </a:hlink>
      <a:folHlink>
        <a:srgbClr val="4A7764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5732</TotalTime>
  <Words>653</Words>
  <Application>Microsoft Macintosh PowerPoint</Application>
  <PresentationFormat>On-screen Show (4:3)</PresentationFormat>
  <Paragraphs>154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Times</vt:lpstr>
      <vt:lpstr>Univers 57 Condensed</vt:lpstr>
      <vt:lpstr>Univers Extended</vt:lpstr>
      <vt:lpstr>Verdana</vt:lpstr>
      <vt:lpstr>Wingdings</vt:lpstr>
      <vt:lpstr>Arial</vt:lpstr>
      <vt:lpstr>Blank Presentation</vt:lpstr>
      <vt:lpstr>Biology on a Budget: Shareable D.I.Y. Biology Lab Activities</vt:lpstr>
      <vt:lpstr>Thanks to the SICB Ed Council and Dr. Bram Lutton for providing the beverages &amp; sweets that lured you here!  Thanks for coming out to this workshop when you could be out exploring an amazing city. I will try to make it worth your while.</vt:lpstr>
      <vt:lpstr>Challenges!</vt:lpstr>
      <vt:lpstr>What’s so great about labs?</vt:lpstr>
      <vt:lpstr>A Good Example</vt:lpstr>
      <vt:lpstr>D.I.Y.</vt:lpstr>
      <vt:lpstr>Common Household Chemicals</vt:lpstr>
      <vt:lpstr>Common Kitchen Items</vt:lpstr>
      <vt:lpstr>Inexpensive Equipment</vt:lpstr>
      <vt:lpstr>The Plan!</vt:lpstr>
      <vt:lpstr>15 minutes per table</vt:lpstr>
      <vt:lpstr>Small Group Assignments</vt:lpstr>
      <vt:lpstr>Record the Event!</vt:lpstr>
      <vt:lpstr>The Labs…</vt:lpstr>
      <vt:lpstr>Discussion</vt:lpstr>
      <vt:lpstr>What about safety?</vt:lpstr>
      <vt:lpstr>How do you assess it?</vt:lpstr>
      <vt:lpstr>Science Literacy +  Critical Thinking Skills</vt:lpstr>
      <vt:lpstr>Non-scary Math</vt:lpstr>
      <vt:lpstr>Commercial Kits</vt:lpstr>
    </vt:vector>
  </TitlesOfParts>
  <Company>Jacob Weien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Jacob Weien</dc:creator>
  <cp:lastModifiedBy>Microsoft Office User</cp:lastModifiedBy>
  <cp:revision>847</cp:revision>
  <dcterms:created xsi:type="dcterms:W3CDTF">2005-10-04T22:38:12Z</dcterms:created>
  <dcterms:modified xsi:type="dcterms:W3CDTF">2018-01-06T21:37:10Z</dcterms:modified>
</cp:coreProperties>
</file>