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63" r:id="rId6"/>
    <p:sldId id="264" r:id="rId7"/>
    <p:sldId id="274" r:id="rId8"/>
    <p:sldId id="267" r:id="rId9"/>
    <p:sldId id="273" r:id="rId10"/>
    <p:sldId id="265" r:id="rId11"/>
    <p:sldId id="259" r:id="rId12"/>
    <p:sldId id="260" r:id="rId13"/>
    <p:sldId id="261" r:id="rId14"/>
    <p:sldId id="269" r:id="rId15"/>
    <p:sldId id="268" r:id="rId16"/>
    <p:sldId id="271" r:id="rId17"/>
    <p:sldId id="266" r:id="rId18"/>
    <p:sldId id="272" r:id="rId19"/>
    <p:sldId id="275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7CE7BF-8246-42B9-B281-0FD4BB1CF3F4}">
  <a:tblStyle styleId="{4C7CE7BF-8246-42B9-B281-0FD4BB1CF3F4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67241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/>
              <a:t>45 </a:t>
            </a:r>
            <a:r>
              <a:rPr lang="en-US" dirty="0" err="1"/>
              <a:t>mins</a:t>
            </a:r>
            <a:r>
              <a:rPr lang="en-US" baseline="0" dirty="0"/>
              <a:t> total for this presentation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enter your NAU username and then click Sign In, without a password. This</a:t>
            </a:r>
            <a:r>
              <a:rPr lang="en-US" baseline="0" dirty="0"/>
              <a:t> is the login for the public Google, not the NAU Google. You need to be redirected.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05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/>
              <a:t>Track changes</a:t>
            </a:r>
            <a:r>
              <a:rPr lang="en-US" baseline="0" dirty="0"/>
              <a:t> is useful, but it’s not that great. There’s a lot of waiting and a lot of back and forth.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*Updates are automatic so everyone is always</a:t>
            </a:r>
            <a:r>
              <a:rPr lang="en-US" baseline="0" dirty="0"/>
              <a:t> on the same version</a:t>
            </a:r>
            <a:r>
              <a:rPr lang="en-US" dirty="0"/>
              <a:t>.</a:t>
            </a:r>
            <a:r>
              <a:rPr lang="en-US" baseline="0" dirty="0"/>
              <a:t> This disadvantage is that you don’t get to decide when to upgrade, and the timing isn’t always convenient when the features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46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46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/>
              <a:t>Microsoft doesn’t want to help Apple and Google at</a:t>
            </a:r>
            <a:r>
              <a:rPr lang="en-US" baseline="0" dirty="0"/>
              <a:t> the expense of their own mobile devices.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spc="-150" baseline="0">
                <a:solidFill>
                  <a:srgbClr val="800000"/>
                </a:solidFill>
                <a:latin typeface="Verdana"/>
                <a:ea typeface="Arial"/>
                <a:cs typeface="Verdana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spc="-150" baseline="0">
                <a:solidFill>
                  <a:schemeClr val="dk2"/>
                </a:solidFill>
                <a:latin typeface="Verdana"/>
                <a:ea typeface="Arial"/>
                <a:cs typeface="Verdana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75468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indent="0" algn="l" rtl="0">
              <a:spcBef>
                <a:spcPts val="0"/>
              </a:spcBef>
              <a:buSzPct val="100000"/>
              <a:buFont typeface="Arial"/>
              <a:buNone/>
              <a:defRPr sz="3600" b="1" spc="-150">
                <a:solidFill>
                  <a:srgbClr val="800000"/>
                </a:solidFill>
                <a:latin typeface="Verdana"/>
                <a:ea typeface="Arial"/>
                <a:cs typeface="Verdana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2080248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rtl="0">
              <a:buClr>
                <a:srgbClr val="660066"/>
              </a:buClr>
              <a:buSzPct val="75000"/>
              <a:defRPr spc="-150">
                <a:solidFill>
                  <a:srgbClr val="660066"/>
                </a:solidFill>
                <a:latin typeface="Verdana"/>
                <a:cs typeface="Verdana"/>
              </a:defRPr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rgbClr val="800000"/>
                </a:solidFill>
                <a:latin typeface="Verdana"/>
                <a:ea typeface="Arial"/>
                <a:cs typeface="Verdana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  <a:latin typeface="Verdana"/>
                <a:cs typeface="Verdana"/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alphaModFix amt="80000"/>
          </a:blip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660066"/>
          </a:solidFill>
          <a:latin typeface="Verdana"/>
          <a:ea typeface="Arial"/>
          <a:cs typeface="Verdana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drive.nau.ed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docs.nau.ed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name.lastname@na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bc12@nau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na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792608"/>
            <a:ext cx="7772400" cy="23984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>
                <a:solidFill>
                  <a:srgbClr val="3C78D8"/>
                </a:solidFill>
              </a:rPr>
              <a:t>G</a:t>
            </a:r>
            <a:r>
              <a:rPr lang="en">
                <a:solidFill>
                  <a:srgbClr val="FF0000"/>
                </a:solidFill>
              </a:rPr>
              <a:t>o</a:t>
            </a:r>
            <a:r>
              <a:rPr lang="en">
                <a:solidFill>
                  <a:srgbClr val="F1C232"/>
                </a:solidFill>
              </a:rPr>
              <a:t>o</a:t>
            </a:r>
            <a:r>
              <a:rPr lang="en">
                <a:solidFill>
                  <a:srgbClr val="3C78D8"/>
                </a:solidFill>
              </a:rPr>
              <a:t>g</a:t>
            </a:r>
            <a:r>
              <a:rPr lang="en">
                <a:solidFill>
                  <a:srgbClr val="6AA84F"/>
                </a:solidFill>
              </a:rPr>
              <a:t>l</a:t>
            </a:r>
            <a:r>
              <a:rPr lang="en">
                <a:solidFill>
                  <a:srgbClr val="FF0000"/>
                </a:solidFill>
              </a:rPr>
              <a:t>e</a:t>
            </a:r>
            <a:r>
              <a:rPr lang="en"/>
              <a:t> Apps</a:t>
            </a:r>
          </a:p>
          <a:p>
            <a:pPr lvl="0" rtl="0">
              <a:buNone/>
            </a:pPr>
            <a:r>
              <a:rPr lang="en"/>
              <a:t>for</a:t>
            </a:r>
          </a:p>
          <a:p>
            <a:pPr>
              <a:buNone/>
            </a:pPr>
            <a:r>
              <a:rPr lang="en"/>
              <a:t>Education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4548737"/>
            <a:ext cx="7772400" cy="203129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Larry MacPhee</a:t>
            </a:r>
            <a:endParaRPr lang="en-US" dirty="0"/>
          </a:p>
          <a:p>
            <a:pPr lvl="0" rtl="0">
              <a:buNone/>
            </a:pPr>
            <a:r>
              <a:rPr lang="en-US"/>
              <a:t>Director</a:t>
            </a:r>
            <a:endParaRPr lang="en-US" dirty="0"/>
          </a:p>
          <a:p>
            <a:pPr lvl="0" rtl="0">
              <a:buNone/>
            </a:pPr>
            <a:r>
              <a:rPr lang="en-US" dirty="0"/>
              <a:t>e-Learning</a:t>
            </a:r>
          </a:p>
          <a:p>
            <a:pPr lvl="0" rtl="0">
              <a:buNone/>
            </a:pPr>
            <a:r>
              <a:rPr lang="en-US" dirty="0"/>
              <a:t>Northern Arizona University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947986" y="1044905"/>
            <a:ext cx="3691016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/>
              <a:t>C</a:t>
            </a:r>
            <a:r>
              <a:rPr lang="en" dirty="0"/>
              <a:t>ompatibility?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674216" y="2549708"/>
            <a:ext cx="6288841" cy="2800736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-US" dirty="0"/>
              <a:t>MS Office </a:t>
            </a:r>
            <a:r>
              <a:rPr lang="en-US" dirty="0">
                <a:sym typeface="Wingdings"/>
              </a:rPr>
              <a:t>Yes Google Docs</a:t>
            </a:r>
          </a:p>
          <a:p>
            <a:pPr lvl="0" algn="ctr" rtl="0">
              <a:buNone/>
            </a:pPr>
            <a:r>
              <a:rPr lang="en-US" dirty="0">
                <a:sym typeface="Wingdings"/>
              </a:rPr>
              <a:t>Pretty good, not perfect</a:t>
            </a:r>
          </a:p>
          <a:p>
            <a:pPr lvl="0" algn="ctr" rtl="0">
              <a:buNone/>
            </a:pPr>
            <a:endParaRPr lang="en-US" dirty="0">
              <a:sym typeface="Wingdings"/>
            </a:endParaRPr>
          </a:p>
          <a:p>
            <a:pPr lvl="0" algn="ctr" rtl="0">
              <a:buNone/>
            </a:pPr>
            <a:r>
              <a:rPr lang="en-US" dirty="0">
                <a:sym typeface="Wingdings"/>
              </a:rPr>
              <a:t>Stick to the basics</a:t>
            </a:r>
          </a:p>
          <a:p>
            <a:pPr lvl="0" algn="ctr" rtl="0">
              <a:buNone/>
            </a:pPr>
            <a:r>
              <a:rPr lang="en-US" dirty="0">
                <a:sym typeface="Wingdings"/>
              </a:rPr>
              <a:t> and you’ll be fine.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543299" y="1190431"/>
            <a:ext cx="8229600" cy="1292631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indent="0">
              <a:buNone/>
            </a:pPr>
            <a:r>
              <a:rPr lang="en-US" dirty="0"/>
              <a:t>Q: </a:t>
            </a:r>
            <a:r>
              <a:rPr lang="en" dirty="0"/>
              <a:t>What's the </a:t>
            </a:r>
            <a:r>
              <a:rPr lang="en-US" dirty="0"/>
              <a:t>biggest frustration with </a:t>
            </a:r>
            <a:r>
              <a:rPr lang="en" dirty="0"/>
              <a:t>web-based </a:t>
            </a:r>
            <a:r>
              <a:rPr lang="en-US" dirty="0"/>
              <a:t>services</a:t>
            </a:r>
            <a:r>
              <a:rPr lang="en" dirty="0"/>
              <a:t>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522421" y="2697153"/>
            <a:ext cx="6794496" cy="3632128"/>
          </a:xfrm>
        </p:spPr>
        <p:txBody>
          <a:bodyPr/>
          <a:lstStyle/>
          <a:p>
            <a:r>
              <a:rPr lang="en-US" i="1" dirty="0"/>
              <a:t>Remembering your username</a:t>
            </a:r>
          </a:p>
          <a:p>
            <a:r>
              <a:rPr lang="en-US" i="1" dirty="0"/>
              <a:t>Remembering your password</a:t>
            </a:r>
          </a:p>
          <a:p>
            <a:r>
              <a:rPr lang="en-US" i="1" dirty="0"/>
              <a:t>Forced password changes</a:t>
            </a:r>
          </a:p>
          <a:p>
            <a:r>
              <a:rPr lang="en-US" i="1" dirty="0"/>
              <a:t>Password naming restrictions</a:t>
            </a:r>
          </a:p>
          <a:p>
            <a:r>
              <a:rPr lang="en-US" i="1" dirty="0"/>
              <a:t>Different rules at different sites</a:t>
            </a:r>
          </a:p>
          <a:p>
            <a:endParaRPr lang="en-US" i="1" dirty="0"/>
          </a:p>
          <a:p>
            <a:pPr indent="0" algn="ctr">
              <a:buNone/>
            </a:pPr>
            <a:r>
              <a:rPr lang="en-US" dirty="0"/>
              <a:t>$%&amp;*)#$%^&amp;*(!!!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71167" y="1060752"/>
            <a:ext cx="8457623" cy="1292631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r>
              <a:rPr lang="en" dirty="0"/>
              <a:t>Wouldn't it be great if web</a:t>
            </a:r>
            <a:r>
              <a:rPr lang="en-US" dirty="0"/>
              <a:t>-</a:t>
            </a:r>
            <a:r>
              <a:rPr lang="en" dirty="0"/>
              <a:t>based tool</a:t>
            </a:r>
            <a:r>
              <a:rPr lang="en-US" dirty="0"/>
              <a:t>s</a:t>
            </a:r>
            <a:r>
              <a:rPr lang="en" dirty="0"/>
              <a:t> used your NAU credentials?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3358" y="2999614"/>
            <a:ext cx="8229600" cy="279304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lnSpc>
                <a:spcPct val="130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dirty="0"/>
              <a:t>Your NAU Google username is:</a:t>
            </a:r>
          </a:p>
          <a:p>
            <a:pPr lvl="0" algn="ctr" rtl="0">
              <a:lnSpc>
                <a:spcPct val="130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i="1" dirty="0">
                <a:solidFill>
                  <a:srgbClr val="CC6600"/>
                </a:solidFill>
              </a:rPr>
              <a:t>nauid@nau.edu</a:t>
            </a:r>
          </a:p>
          <a:p>
            <a:pPr lvl="0" algn="ctr" rtl="0">
              <a:lnSpc>
                <a:spcPct val="130000"/>
              </a:lnSpc>
              <a:buNone/>
            </a:pPr>
            <a:r>
              <a:rPr lang="en" dirty="0"/>
              <a:t>Your NAU Google password is:</a:t>
            </a:r>
          </a:p>
          <a:p>
            <a:pPr lvl="0" algn="ctr">
              <a:lnSpc>
                <a:spcPct val="130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i="1" dirty="0">
                <a:solidFill>
                  <a:srgbClr val="CC6600"/>
                </a:solidFill>
              </a:rPr>
              <a:t>your NAU password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2833462" y="1083371"/>
            <a:ext cx="3742229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/>
              <a:t>Getting there?</a:t>
            </a:r>
            <a:endParaRPr lang="en" dirty="0"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2957005"/>
            <a:ext cx="8229600" cy="172351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dirty="0"/>
              <a:t>Start using Google Apps by visiting:</a:t>
            </a:r>
          </a:p>
          <a:p>
            <a:endParaRPr lang="en" dirty="0"/>
          </a:p>
          <a:p>
            <a:pPr algn="ctr"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gdrive.nau.edu</a:t>
            </a:r>
            <a:endParaRPr lang="en" u="sng" dirty="0">
              <a:solidFill>
                <a:schemeClr val="hlink"/>
              </a:solidFill>
              <a:hlinkClick r:id="rId4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03" y="1034397"/>
            <a:ext cx="8460312" cy="863288"/>
          </a:xfrm>
        </p:spPr>
        <p:txBody>
          <a:bodyPr/>
          <a:lstStyle/>
          <a:p>
            <a:r>
              <a:rPr lang="en-US" dirty="0"/>
              <a:t>Log in with your usual credentials</a:t>
            </a:r>
          </a:p>
        </p:txBody>
      </p:sp>
      <p:pic>
        <p:nvPicPr>
          <p:cNvPr id="4" name="Picture 3" descr="ca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65" y="2396583"/>
            <a:ext cx="5217388" cy="355377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089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3"/>
          <p:cNvSpPr txBox="1">
            <a:spLocks noGrp="1"/>
          </p:cNvSpPr>
          <p:nvPr>
            <p:ph type="title"/>
          </p:nvPr>
        </p:nvSpPr>
        <p:spPr>
          <a:xfrm>
            <a:off x="457200" y="1174050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/>
              <a:t>Click the “+ New” button…</a:t>
            </a:r>
            <a:endParaRPr lang="en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AD83C6-86F4-2A46-90E7-269D4426F1A8}"/>
              </a:ext>
            </a:extLst>
          </p:cNvPr>
          <p:cNvGrpSpPr/>
          <p:nvPr/>
        </p:nvGrpSpPr>
        <p:grpSpPr>
          <a:xfrm>
            <a:off x="2953535" y="1912683"/>
            <a:ext cx="2413000" cy="4457700"/>
            <a:chOff x="2552843" y="2096428"/>
            <a:chExt cx="2413000" cy="44577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606F3BF-0032-7246-A512-9FF58E1E91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2843" y="2096428"/>
              <a:ext cx="1778000" cy="7747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37CD9AA-9CF1-6C41-91C2-638522D6D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52843" y="2871128"/>
              <a:ext cx="2413000" cy="368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2460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one tricky thing!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070"/>
            <a:ext cx="8229600" cy="644009"/>
          </a:xfrm>
        </p:spPr>
        <p:txBody>
          <a:bodyPr/>
          <a:lstStyle/>
          <a:p>
            <a:r>
              <a:rPr lang="en-US" dirty="0"/>
              <a:t>Don’t enter a password here:</a:t>
            </a:r>
          </a:p>
        </p:txBody>
      </p:sp>
      <p:pic>
        <p:nvPicPr>
          <p:cNvPr id="4" name="Picture 3" descr="Screen shot 2013-02-19 at 3.35.1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57" y="2844349"/>
            <a:ext cx="4267200" cy="35941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8711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554061" y="1302367"/>
            <a:ext cx="8229600" cy="620224"/>
          </a:xfrm>
          <a:prstGeom prst="rect">
            <a:avLst/>
          </a:prstGeom>
        </p:spPr>
        <p:txBody>
          <a:bodyPr lIns="91425" tIns="91425" rIns="91425" bIns="91425" anchor="b" anchorCtr="0">
            <a:normAutofit fontScale="90000"/>
          </a:bodyPr>
          <a:lstStyle/>
          <a:p>
            <a:pPr>
              <a:buNone/>
            </a:pPr>
            <a:r>
              <a:rPr lang="en-US" dirty="0"/>
              <a:t>Let’s try it out…</a:t>
            </a:r>
            <a:endParaRPr lang="en" dirty="0"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11201" y="2224388"/>
            <a:ext cx="6054436" cy="3877954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-US" dirty="0"/>
              <a:t>Demonstrations:</a:t>
            </a:r>
          </a:p>
          <a:p>
            <a:r>
              <a:rPr lang="en-US" dirty="0"/>
              <a:t>Create a Doc and Share it…</a:t>
            </a:r>
          </a:p>
          <a:p>
            <a:pPr marL="400050" lvl="1" indent="0">
              <a:buNone/>
            </a:pPr>
            <a:r>
              <a:rPr lang="en-US" i="1" dirty="0">
                <a:solidFill>
                  <a:srgbClr val="CC6600"/>
                </a:solidFill>
                <a:latin typeface="Verdana"/>
                <a:cs typeface="Verdana"/>
              </a:rPr>
              <a:t>(will need your NAU IDs)</a:t>
            </a:r>
          </a:p>
          <a:p>
            <a:r>
              <a:rPr lang="en-US" dirty="0"/>
              <a:t>Collaborative Word Processing</a:t>
            </a:r>
          </a:p>
          <a:p>
            <a:r>
              <a:rPr lang="en-US" dirty="0"/>
              <a:t>Import a PPT to Google Docs</a:t>
            </a:r>
          </a:p>
          <a:p>
            <a:r>
              <a:rPr lang="en-US" dirty="0"/>
              <a:t>Take a survey</a:t>
            </a:r>
          </a:p>
          <a:p>
            <a:r>
              <a:rPr lang="en-US" dirty="0"/>
              <a:t>Create a survey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TIP: Really Long URLs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GoogleApps</a:t>
            </a:r>
            <a:r>
              <a:rPr lang="en-US" dirty="0"/>
              <a:t> make really long URLs</a:t>
            </a:r>
          </a:p>
          <a:p>
            <a:r>
              <a:rPr lang="en-US" dirty="0"/>
              <a:t>Use </a:t>
            </a:r>
            <a:r>
              <a:rPr lang="en-US" dirty="0" err="1"/>
              <a:t>bit.ly</a:t>
            </a:r>
            <a:r>
              <a:rPr lang="en-US" dirty="0"/>
              <a:t> or </a:t>
            </a:r>
            <a:r>
              <a:rPr lang="en-US" dirty="0" err="1"/>
              <a:t>tinyurl.com</a:t>
            </a:r>
            <a:r>
              <a:rPr lang="en-US" dirty="0"/>
              <a:t> to shorten them</a:t>
            </a:r>
          </a:p>
        </p:txBody>
      </p:sp>
    </p:spTree>
    <p:extLst>
      <p:ext uri="{BB962C8B-B14F-4D97-AF65-F5344CB8AC3E}">
        <p14:creationId xmlns:p14="http://schemas.microsoft.com/office/powerpoint/2010/main" val="1625318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7121" y="1055402"/>
            <a:ext cx="3078122" cy="850859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181957" y="3074534"/>
            <a:ext cx="4914431" cy="751332"/>
          </a:xfrm>
        </p:spPr>
        <p:txBody>
          <a:bodyPr/>
          <a:lstStyle/>
          <a:p>
            <a:pPr indent="0">
              <a:buNone/>
            </a:pPr>
            <a:r>
              <a:rPr lang="en-US" dirty="0" err="1"/>
              <a:t>Larry.MacPhee@nau.edu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6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1324716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 dirty="0"/>
              <a:t>Two </a:t>
            </a:r>
            <a:r>
              <a:rPr lang="en-US" dirty="0"/>
              <a:t>e-mail </a:t>
            </a:r>
            <a:r>
              <a:rPr lang="en" dirty="0"/>
              <a:t>systems at NAU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680600" y="2204452"/>
            <a:ext cx="5782800" cy="172351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dirty="0"/>
              <a:t>Faculty </a:t>
            </a:r>
            <a:r>
              <a:rPr lang="en-US" dirty="0"/>
              <a:t>/</a:t>
            </a:r>
            <a:r>
              <a:rPr lang="en" dirty="0"/>
              <a:t> Staff</a:t>
            </a:r>
          </a:p>
          <a:p>
            <a:pPr lvl="0" algn="ctr" rtl="0">
              <a:buNone/>
            </a:pPr>
            <a:r>
              <a:rPr lang="en" dirty="0"/>
              <a:t>Microsoft Exchange</a:t>
            </a:r>
            <a:r>
              <a:rPr lang="en-US" dirty="0"/>
              <a:t> (IRIS)</a:t>
            </a:r>
          </a:p>
          <a:p>
            <a:pPr lvl="0" algn="ctr" rtl="0">
              <a:buNone/>
            </a:pPr>
            <a:r>
              <a:rPr lang="en-US" dirty="0">
                <a:hlinkClick r:id="rId3"/>
              </a:rPr>
              <a:t>firstname.lastname@nau.edu</a:t>
            </a:r>
            <a:endParaRPr lang="en" dirty="0"/>
          </a:p>
        </p:txBody>
      </p:sp>
      <p:sp>
        <p:nvSpPr>
          <p:cNvPr id="6" name="Shape 30"/>
          <p:cNvSpPr txBox="1">
            <a:spLocks/>
          </p:cNvSpPr>
          <p:nvPr/>
        </p:nvSpPr>
        <p:spPr>
          <a:xfrm>
            <a:off x="1680600" y="4338583"/>
            <a:ext cx="5782800" cy="1723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0066"/>
              </a:buClr>
              <a:buSzPct val="75000"/>
              <a:buFont typeface="Arial"/>
              <a:buChar char="•"/>
              <a:defRPr sz="3000" b="0" i="0" u="none" strike="noStrike" cap="none" spc="-150" baseline="0">
                <a:solidFill>
                  <a:srgbClr val="660066"/>
                </a:solidFill>
                <a:latin typeface="Verdana"/>
                <a:ea typeface="Arial"/>
                <a:cs typeface="Verdana"/>
                <a:sym typeface="Arial"/>
                <a:rtl val="0"/>
              </a:defRPr>
            </a:lvl1pPr>
            <a:lvl2pPr marL="742950" marR="0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buFont typeface="Arial"/>
              <a:buNone/>
            </a:pPr>
            <a:r>
              <a:rPr lang="en" dirty="0"/>
              <a:t>Students</a:t>
            </a:r>
          </a:p>
          <a:p>
            <a:pPr algn="ctr">
              <a:buFont typeface="Arial"/>
              <a:buNone/>
            </a:pPr>
            <a:r>
              <a:rPr lang="en" dirty="0"/>
              <a:t>NAU G</a:t>
            </a:r>
            <a:r>
              <a:rPr lang="en-US" dirty="0"/>
              <a:t>M</a:t>
            </a:r>
            <a:r>
              <a:rPr lang="en" dirty="0"/>
              <a:t>ail</a:t>
            </a:r>
            <a:r>
              <a:rPr lang="en-US" dirty="0"/>
              <a:t> (Google)</a:t>
            </a:r>
          </a:p>
          <a:p>
            <a:pPr algn="ctr">
              <a:buNone/>
            </a:pPr>
            <a:r>
              <a:rPr lang="en-US" dirty="0">
                <a:hlinkClick r:id="rId4"/>
              </a:rPr>
              <a:t>nauid@nau.edu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44716" y="1053645"/>
            <a:ext cx="7660066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But...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0" y="1672710"/>
            <a:ext cx="9144000" cy="1123354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800" dirty="0"/>
              <a:t>Faculty</a:t>
            </a:r>
            <a:r>
              <a:rPr lang="en-US" sz="2800" dirty="0"/>
              <a:t> &amp; </a:t>
            </a:r>
            <a:r>
              <a:rPr lang="en" sz="2800" dirty="0"/>
              <a:t>Staff</a:t>
            </a:r>
            <a:r>
              <a:rPr lang="en-US" sz="2800" dirty="0"/>
              <a:t> </a:t>
            </a:r>
            <a:r>
              <a:rPr lang="en" sz="2800" dirty="0"/>
              <a:t>can</a:t>
            </a:r>
            <a:r>
              <a:rPr lang="en-US" sz="2800" dirty="0"/>
              <a:t> request an NAU </a:t>
            </a:r>
            <a:r>
              <a:rPr lang="en" sz="2800" dirty="0"/>
              <a:t>G</a:t>
            </a:r>
            <a:r>
              <a:rPr lang="en-US" sz="2800" dirty="0"/>
              <a:t>Mail</a:t>
            </a:r>
            <a:r>
              <a:rPr lang="en" sz="2800" dirty="0"/>
              <a:t> account</a:t>
            </a:r>
          </a:p>
          <a:p>
            <a:pPr lvl="0" algn="ctr" rtl="0">
              <a:buNone/>
            </a:pPr>
            <a:r>
              <a:rPr lang="en" sz="2800" u="sng" dirty="0">
                <a:solidFill>
                  <a:schemeClr val="hlink"/>
                </a:solidFill>
                <a:hlinkClick r:id="rId3"/>
              </a:rPr>
              <a:t>mail.nau.edu</a:t>
            </a:r>
          </a:p>
        </p:txBody>
      </p:sp>
      <p:pic>
        <p:nvPicPr>
          <p:cNvPr id="2" name="Picture 1" descr="mai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421" y="2861416"/>
            <a:ext cx="5273159" cy="40010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054879"/>
            <a:ext cx="9144000" cy="842805"/>
          </a:xfrm>
        </p:spPr>
        <p:txBody>
          <a:bodyPr/>
          <a:lstStyle/>
          <a:p>
            <a:pPr algn="ctr"/>
            <a:r>
              <a:rPr lang="en-US" dirty="0"/>
              <a:t>With G-Account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Google Apps!</a:t>
            </a:r>
          </a:p>
        </p:txBody>
      </p:sp>
      <p:graphicFrame>
        <p:nvGraphicFramePr>
          <p:cNvPr id="4" name="Shape 60"/>
          <p:cNvGraphicFramePr/>
          <p:nvPr>
            <p:extLst>
              <p:ext uri="{D42A27DB-BD31-4B8C-83A1-F6EECF244321}">
                <p14:modId xmlns:p14="http://schemas.microsoft.com/office/powerpoint/2010/main" val="604031181"/>
              </p:ext>
            </p:extLst>
          </p:nvPr>
        </p:nvGraphicFramePr>
        <p:xfrm>
          <a:off x="359596" y="2248838"/>
          <a:ext cx="8424810" cy="3533500"/>
        </p:xfrm>
        <a:graphic>
          <a:graphicData uri="http://schemas.openxmlformats.org/drawingml/2006/table">
            <a:tbl>
              <a:tblPr>
                <a:noFill/>
                <a:tableStyleId>{4C7CE7BF-8246-42B9-B281-0FD4BB1CF3F4}</a:tableStyleId>
              </a:tblPr>
              <a:tblGrid>
                <a:gridCol w="3962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06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sz="3000" b="1" dirty="0"/>
                        <a:t>Microsoft Office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000" b="1" dirty="0"/>
                        <a:t>Google Equivalent</a:t>
                      </a:r>
                      <a:endParaRPr lang="en" sz="30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6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sz="30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Word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sz="3000" dirty="0"/>
                        <a:t>Word Processor: Docs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5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sz="3000" dirty="0">
                          <a:solidFill>
                            <a:schemeClr val="accent3"/>
                          </a:solidFill>
                        </a:rPr>
                        <a:t>Excel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sz="3000" dirty="0"/>
                        <a:t>Spreadsheet: Sheets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6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sz="3000" dirty="0">
                          <a:solidFill>
                            <a:schemeClr val="accent2"/>
                          </a:solidFill>
                        </a:rPr>
                        <a:t>PowerPoint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 sz="3000" dirty="0"/>
                        <a:t>Presentation: Slides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80460" y="6133492"/>
            <a:ext cx="2100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More…</a:t>
            </a:r>
          </a:p>
        </p:txBody>
      </p:sp>
    </p:spTree>
    <p:extLst>
      <p:ext uri="{BB962C8B-B14F-4D97-AF65-F5344CB8AC3E}">
        <p14:creationId xmlns:p14="http://schemas.microsoft.com/office/powerpoint/2010/main" val="293237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167646" y="1084649"/>
            <a:ext cx="6882966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/>
              <a:t>What’s wrong with Office?</a:t>
            </a:r>
            <a:endParaRPr lang="en" dirty="0"/>
          </a:p>
        </p:txBody>
      </p:sp>
      <p:sp>
        <p:nvSpPr>
          <p:cNvPr id="3" name="TextBox 2"/>
          <p:cNvSpPr txBox="1"/>
          <p:nvPr/>
        </p:nvSpPr>
        <p:spPr>
          <a:xfrm>
            <a:off x="5674350" y="3707442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hape 54"/>
          <p:cNvSpPr txBox="1">
            <a:spLocks noGrp="1"/>
          </p:cNvSpPr>
          <p:nvPr>
            <p:ph type="body" idx="1"/>
          </p:nvPr>
        </p:nvSpPr>
        <p:spPr>
          <a:xfrm>
            <a:off x="1828288" y="2095558"/>
            <a:ext cx="5561683" cy="3893343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-US" sz="3600" dirty="0"/>
              <a:t>I like Office.</a:t>
            </a:r>
          </a:p>
          <a:p>
            <a:pPr lvl="0" rtl="0">
              <a:buNone/>
            </a:pPr>
            <a:r>
              <a:rPr lang="en-US" sz="3600" dirty="0"/>
              <a:t>I know Office.</a:t>
            </a:r>
          </a:p>
          <a:p>
            <a:pPr lvl="0" rtl="0">
              <a:buNone/>
            </a:pPr>
            <a:r>
              <a:rPr lang="en-US" sz="3600" dirty="0"/>
              <a:t>Office is free (to me).</a:t>
            </a:r>
          </a:p>
          <a:p>
            <a:pPr lvl="0" rtl="0">
              <a:buNone/>
            </a:pPr>
            <a:r>
              <a:rPr lang="en-US" sz="3600" dirty="0"/>
              <a:t>Office is powerful.</a:t>
            </a:r>
          </a:p>
          <a:p>
            <a:pPr lvl="0" rtl="0">
              <a:buNone/>
            </a:pPr>
            <a:r>
              <a:rPr lang="en-US" sz="3600" dirty="0"/>
              <a:t>Office is the standard.</a:t>
            </a:r>
          </a:p>
          <a:p>
            <a:pPr lvl="0" rtl="0">
              <a:buNone/>
            </a:pPr>
            <a:r>
              <a:rPr lang="en-US" sz="3600" dirty="0"/>
              <a:t>Office has </a:t>
            </a:r>
            <a:r>
              <a:rPr lang="en-US" sz="3600" dirty="0" err="1"/>
              <a:t>clippy</a:t>
            </a:r>
            <a:r>
              <a:rPr lang="en-US" sz="3600" dirty="0"/>
              <a:t>!</a:t>
            </a:r>
          </a:p>
        </p:txBody>
      </p:sp>
      <p:pic>
        <p:nvPicPr>
          <p:cNvPr id="11" name="Picture 10" descr="clippy.jpeg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816" y="4095061"/>
            <a:ext cx="873621" cy="166709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315685" y="1027667"/>
            <a:ext cx="6521214" cy="1292631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-US" dirty="0"/>
              <a:t>Collaboration in MS Office</a:t>
            </a:r>
            <a:br>
              <a:rPr lang="en-US" dirty="0"/>
            </a:br>
            <a:r>
              <a:rPr lang="en-US" dirty="0"/>
              <a:t>(not so great)</a:t>
            </a:r>
            <a:endParaRPr lang="en" dirty="0"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2030653" y="2265178"/>
            <a:ext cx="5091477" cy="4216508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95300" indent="-457200">
              <a:buClrTx/>
              <a:buFont typeface="Wingdings" charset="2"/>
              <a:buChar char="§"/>
            </a:pPr>
            <a:r>
              <a:rPr lang="en-US" sz="2000" dirty="0"/>
              <a:t>You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Create a document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Send to colleague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Wait for feedback…</a:t>
            </a:r>
          </a:p>
          <a:p>
            <a:pPr marL="495300" indent="-457200">
              <a:buClrTx/>
              <a:buFont typeface="Wingdings" charset="2"/>
              <a:buChar char="§"/>
            </a:pPr>
            <a:r>
              <a:rPr lang="en-US" sz="2000" dirty="0"/>
              <a:t>Your collaborator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Enable “track changes”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Modify the document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Return the document</a:t>
            </a:r>
          </a:p>
          <a:p>
            <a:pPr marL="495300" indent="-457200">
              <a:buClrTx/>
              <a:buFont typeface="Wingdings" charset="2"/>
              <a:buChar char="§"/>
            </a:pPr>
            <a:r>
              <a:rPr lang="en-US" sz="2000" dirty="0"/>
              <a:t>You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Review changes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sz="2000" dirty="0"/>
              <a:t>Accept or reject changes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995383" y="1063896"/>
            <a:ext cx="7225100" cy="738633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/>
              <a:t>Collaboration in Google Apps</a:t>
            </a:r>
            <a:endParaRPr lang="en" dirty="0"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593028" y="1913494"/>
            <a:ext cx="6046793" cy="4739729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95300" lvl="0" indent="-457200" rtl="0">
              <a:buClrTx/>
              <a:buFont typeface="Wingdings" charset="2"/>
              <a:buChar char="§"/>
            </a:pPr>
            <a:r>
              <a:rPr lang="en" dirty="0"/>
              <a:t>Documents </a:t>
            </a:r>
            <a:r>
              <a:rPr lang="en-US" dirty="0"/>
              <a:t>live </a:t>
            </a:r>
            <a:r>
              <a:rPr lang="en" dirty="0"/>
              <a:t>in "the cloud"</a:t>
            </a:r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Share the link, not the doc</a:t>
            </a:r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Simultaneous editing</a:t>
            </a:r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Multiple editors</a:t>
            </a:r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Permissions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dirty="0"/>
              <a:t>Public/Private</a:t>
            </a:r>
          </a:p>
          <a:p>
            <a:pPr marL="1238250" lvl="1" indent="-457200">
              <a:buClrTx/>
              <a:buFont typeface="Wingdings" charset="2"/>
              <a:buChar char="§"/>
            </a:pPr>
            <a:r>
              <a:rPr lang="en-US" dirty="0"/>
              <a:t>View/Edit/Share</a:t>
            </a:r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Revision History, with </a:t>
            </a:r>
            <a:r>
              <a:rPr lang="en-US" dirty="0" err="1"/>
              <a:t>Undos</a:t>
            </a:r>
            <a:endParaRPr lang="en-US" dirty="0"/>
          </a:p>
          <a:p>
            <a:pPr marL="495300" lvl="0" indent="-457200" rtl="0">
              <a:buClrTx/>
              <a:buFont typeface="Wingdings" charset="2"/>
              <a:buChar char="§"/>
            </a:pPr>
            <a:r>
              <a:rPr lang="en-US" dirty="0"/>
              <a:t>Chat while you work</a:t>
            </a:r>
          </a:p>
        </p:txBody>
      </p:sp>
    </p:spTree>
    <p:extLst>
      <p:ext uri="{BB962C8B-B14F-4D97-AF65-F5344CB8AC3E}">
        <p14:creationId xmlns:p14="http://schemas.microsoft.com/office/powerpoint/2010/main" val="223676059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477" y="1044248"/>
            <a:ext cx="3362513" cy="740582"/>
          </a:xfrm>
        </p:spPr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088" y="2038066"/>
            <a:ext cx="7333636" cy="4472386"/>
          </a:xfrm>
        </p:spPr>
        <p:txBody>
          <a:bodyPr/>
          <a:lstStyle/>
          <a:p>
            <a:pPr marL="457200" indent="-457200"/>
            <a:r>
              <a:rPr lang="en-US" dirty="0"/>
              <a:t>Helps students on a budget</a:t>
            </a:r>
          </a:p>
          <a:p>
            <a:pPr marL="457200" indent="-457200"/>
            <a:r>
              <a:rPr lang="en-US" dirty="0"/>
              <a:t>Discourages software piracy</a:t>
            </a:r>
          </a:p>
          <a:p>
            <a:pPr marL="457200" indent="-457200"/>
            <a:r>
              <a:rPr lang="en-US" dirty="0"/>
              <a:t>Office feature overload</a:t>
            </a:r>
          </a:p>
          <a:p>
            <a:pPr marL="457200" indent="-457200"/>
            <a:r>
              <a:rPr lang="en-US" dirty="0"/>
              <a:t>You always have the current revision</a:t>
            </a:r>
          </a:p>
          <a:p>
            <a:pPr marL="457200" indent="-457200"/>
            <a:r>
              <a:rPr lang="en-US" dirty="0"/>
              <a:t>Still works when your computer dies!</a:t>
            </a:r>
          </a:p>
          <a:p>
            <a:pPr marL="457200" indent="-457200"/>
            <a:r>
              <a:rPr lang="en-US" dirty="0"/>
              <a:t>Can use </a:t>
            </a:r>
            <a:r>
              <a:rPr lang="en-US" i="1" dirty="0"/>
              <a:t>instead of</a:t>
            </a:r>
            <a:r>
              <a:rPr lang="en-US" dirty="0"/>
              <a:t> or </a:t>
            </a:r>
            <a:r>
              <a:rPr lang="en-US" i="1" dirty="0"/>
              <a:t>in addition to</a:t>
            </a:r>
            <a:r>
              <a:rPr lang="en-US" dirty="0"/>
              <a:t>…</a:t>
            </a:r>
          </a:p>
          <a:p>
            <a:pPr marL="457200" indent="-457200"/>
            <a:r>
              <a:rPr lang="en-US" dirty="0"/>
              <a:t>No worries with lost thumb drives!</a:t>
            </a:r>
          </a:p>
          <a:p>
            <a:pPr marL="457200" indent="-457200"/>
            <a:r>
              <a:rPr lang="en-US" dirty="0"/>
              <a:t>G-Docs never needs updating*</a:t>
            </a:r>
          </a:p>
        </p:txBody>
      </p:sp>
    </p:spTree>
    <p:extLst>
      <p:ext uri="{BB962C8B-B14F-4D97-AF65-F5344CB8AC3E}">
        <p14:creationId xmlns:p14="http://schemas.microsoft.com/office/powerpoint/2010/main" val="523983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477" y="1044248"/>
            <a:ext cx="3920867" cy="740582"/>
          </a:xfrm>
        </p:spPr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7102" y="2038066"/>
            <a:ext cx="6494535" cy="3799616"/>
          </a:xfrm>
        </p:spPr>
        <p:txBody>
          <a:bodyPr/>
          <a:lstStyle/>
          <a:p>
            <a:pPr indent="0">
              <a:buNone/>
            </a:pPr>
            <a:r>
              <a:rPr lang="en-US" dirty="0"/>
              <a:t>Because updates are automatic…</a:t>
            </a:r>
          </a:p>
          <a:p>
            <a:r>
              <a:rPr lang="en-US" dirty="0"/>
              <a:t>You don’t have a choice</a:t>
            </a:r>
          </a:p>
          <a:p>
            <a:r>
              <a:rPr lang="en-US" dirty="0"/>
              <a:t>The timing can be inconvenient</a:t>
            </a:r>
          </a:p>
          <a:p>
            <a:r>
              <a:rPr lang="en-US" dirty="0"/>
              <a:t>Features change on Google’s timetable, not yours.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Compatibility with Office…</a:t>
            </a:r>
          </a:p>
        </p:txBody>
      </p:sp>
    </p:spTree>
    <p:extLst>
      <p:ext uri="{BB962C8B-B14F-4D97-AF65-F5344CB8AC3E}">
        <p14:creationId xmlns:p14="http://schemas.microsoft.com/office/powerpoint/2010/main" val="1153272675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582</Words>
  <Application>Microsoft Macintosh PowerPoint</Application>
  <PresentationFormat>On-screen Show (4:3)</PresentationFormat>
  <Paragraphs>117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Verdana</vt:lpstr>
      <vt:lpstr>Wingdings</vt:lpstr>
      <vt:lpstr/>
      <vt:lpstr>Google Apps for Education</vt:lpstr>
      <vt:lpstr>Two e-mail systems at NAU</vt:lpstr>
      <vt:lpstr>But...</vt:lpstr>
      <vt:lpstr>With G-Account  Google Apps!</vt:lpstr>
      <vt:lpstr>What’s wrong with Office?</vt:lpstr>
      <vt:lpstr>Collaboration in MS Office (not so great)</vt:lpstr>
      <vt:lpstr>Collaboration in Google Apps</vt:lpstr>
      <vt:lpstr>Advantages</vt:lpstr>
      <vt:lpstr>Disadvantages</vt:lpstr>
      <vt:lpstr>Compatibility?</vt:lpstr>
      <vt:lpstr>Q: What's the biggest frustration with web-based services?</vt:lpstr>
      <vt:lpstr>Wouldn't it be great if web-based tools used your NAU credentials?</vt:lpstr>
      <vt:lpstr>Getting there?</vt:lpstr>
      <vt:lpstr>Log in with your usual credentials</vt:lpstr>
      <vt:lpstr>Click the “+ New” button…</vt:lpstr>
      <vt:lpstr>Just one tricky thing!</vt:lpstr>
      <vt:lpstr>Let’s try it out…</vt:lpstr>
      <vt:lpstr>TIP: Really Long URLs</vt:lpstr>
      <vt:lpstr>Questions?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Apps for Education</dc:title>
  <cp:lastModifiedBy>Microsoft Office User</cp:lastModifiedBy>
  <cp:revision>297</cp:revision>
  <dcterms:modified xsi:type="dcterms:W3CDTF">2019-03-05T16:51:47Z</dcterms:modified>
</cp:coreProperties>
</file>