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0" r:id="rId2"/>
    <p:sldId id="279" r:id="rId3"/>
    <p:sldId id="293" r:id="rId4"/>
    <p:sldId id="295" r:id="rId5"/>
    <p:sldId id="292" r:id="rId6"/>
    <p:sldId id="297" r:id="rId7"/>
    <p:sldId id="282" r:id="rId8"/>
    <p:sldId id="296" r:id="rId9"/>
    <p:sldId id="290" r:id="rId10"/>
    <p:sldId id="294" r:id="rId11"/>
    <p:sldId id="291" r:id="rId12"/>
    <p:sldId id="298" r:id="rId13"/>
    <p:sldId id="299" r:id="rId14"/>
    <p:sldId id="300" r:id="rId15"/>
    <p:sldId id="301" r:id="rId16"/>
    <p:sldId id="289" r:id="rId17"/>
    <p:sldId id="280" r:id="rId18"/>
    <p:sldId id="281" r:id="rId19"/>
    <p:sldId id="303" r:id="rId20"/>
    <p:sldId id="302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6D"/>
    <a:srgbClr val="003366"/>
    <a:srgbClr val="6699CC"/>
    <a:srgbClr val="FF8000"/>
    <a:srgbClr val="0D2352"/>
    <a:srgbClr val="4A7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9" autoAdjust="0"/>
    <p:restoredTop sz="86364" autoAdjust="0"/>
  </p:normalViewPr>
  <p:slideViewPr>
    <p:cSldViewPr>
      <p:cViewPr varScale="1">
        <p:scale>
          <a:sx n="128" d="100"/>
          <a:sy n="128" d="100"/>
        </p:scale>
        <p:origin x="-2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1C8852-5635-8840-BFCD-5A18940887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75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2A224E-349B-B24A-979D-52E092307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350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Six workshops cover the basic</a:t>
            </a:r>
            <a:r>
              <a:rPr lang="en-US" baseline="0" dirty="0" smtClean="0"/>
              <a:t> topics.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43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 live training to people at</a:t>
            </a:r>
            <a:r>
              <a:rPr lang="en-US" baseline="0" dirty="0" smtClean="0"/>
              <a:t> a distance, but it helps if they are familiar with the communications tool.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54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people enrolled</a:t>
            </a:r>
            <a:r>
              <a:rPr lang="en-US" baseline="0" dirty="0" smtClean="0"/>
              <a:t> in self-paced training but only about half completed it. The remainder often came to in-person training for more assistance.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89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Self-paced classes have clear instructions and ask participants to complete</a:t>
            </a:r>
            <a:r>
              <a:rPr lang="en-US" baseline="0" dirty="0" smtClean="0"/>
              <a:t> a series of activities. Instructors wait until they hear from the participant, and then check their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84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people took our all-in-one</a:t>
            </a:r>
            <a:r>
              <a:rPr lang="en-US" baseline="0" dirty="0" smtClean="0"/>
              <a:t> in-person boot camp workshop to get it over with quickly, but satisfaction was higher for the shorter more focused sessions with lower enrollment.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86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addition to</a:t>
            </a:r>
            <a:r>
              <a:rPr lang="en-US" baseline="0" dirty="0" smtClean="0"/>
              <a:t> Blackboard’s Learn On Demand video tutorials, we also created a series of printable “step-by-step” tutorials.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69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workers</a:t>
            </a:r>
            <a:r>
              <a:rPr lang="en-US" baseline="0" dirty="0" smtClean="0"/>
              <a:t> answer the phones and assist faculty with basic questions. We create tickets and escalate to consultants when the answers are more involved.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45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*we have</a:t>
            </a:r>
            <a:r>
              <a:rPr lang="en-US" baseline="0" dirty="0" smtClean="0"/>
              <a:t> some established protocols to ensure that students don’t access courses in their own program.</a:t>
            </a:r>
          </a:p>
          <a:p>
            <a:r>
              <a:rPr lang="en-US" baseline="0" dirty="0" smtClean="0"/>
              <a:t>*all proxy activities are logged.</a:t>
            </a:r>
          </a:p>
          <a:p>
            <a:r>
              <a:rPr lang="en-US" baseline="0" dirty="0" smtClean="0"/>
              <a:t>*the hardest thing with students is that we hate to see the good ones graduate :D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9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r>
              <a:rPr lang="en-US" baseline="0" dirty="0" smtClean="0"/>
              <a:t> enroll in our training using a web database. When they enroll in training, this lets us know to enroll them in our Blackboard training courses.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5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create a practice</a:t>
            </a:r>
            <a:r>
              <a:rPr lang="en-US" baseline="0" dirty="0" smtClean="0"/>
              <a:t> class or “sandbox” for every trainee, where they are enrolled as designers and can safely try new things. This class remains accessible to them forever.</a:t>
            </a:r>
          </a:p>
          <a:p>
            <a:r>
              <a:rPr lang="en-US" baseline="0" dirty="0" smtClean="0"/>
              <a:t>We also enroll all trainees as students in a training workshop class where they can interact with each other as students would.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99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 training modes: In-person live, distance live with </a:t>
            </a:r>
            <a:r>
              <a:rPr lang="en-US" dirty="0" err="1" smtClean="0"/>
              <a:t>Elluminate</a:t>
            </a:r>
            <a:r>
              <a:rPr lang="en-US" dirty="0" smtClean="0"/>
              <a:t>/Collaborate,</a:t>
            </a:r>
            <a:r>
              <a:rPr lang="en-US" baseline="0" dirty="0" smtClean="0"/>
              <a:t> and self-paced, using Blackboard.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72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</a:t>
            </a:r>
            <a:r>
              <a:rPr lang="en-US" baseline="0" dirty="0" smtClean="0"/>
              <a:t> by doing. Experience Blackboard first from the student perspective and then as an instructor/designer.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94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 group in-person</a:t>
            </a:r>
            <a:r>
              <a:rPr lang="en-US" baseline="0" dirty="0" smtClean="0"/>
              <a:t> training is favored by many faculty.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7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sometimes take the training on the road</a:t>
            </a:r>
            <a:r>
              <a:rPr lang="en-US" baseline="0" dirty="0" smtClean="0"/>
              <a:t> and deliver a workshop for a department or special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80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 dual-boot machines so that our trainees can pick</a:t>
            </a:r>
            <a:r>
              <a:rPr lang="en-US" baseline="0" dirty="0" smtClean="0"/>
              <a:t> the OS and browser with which they are most familiar.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6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NAU has 34 statewide</a:t>
            </a:r>
            <a:r>
              <a:rPr lang="en-US" baseline="0" dirty="0" smtClean="0"/>
              <a:t> sites where in-person classes are offered. Many of these sites are rural and a number are on the Navajo reservation.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7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en-US" dirty="0" err="1" smtClean="0"/>
              <a:t>elc-help@nau.edu</a:t>
            </a:r>
            <a:r>
              <a:rPr lang="en-US" dirty="0" smtClean="0"/>
              <a:t> • Front Desk (928) 523-1629 • Faculty Help Line (928) 523-5554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9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0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01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51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95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33600"/>
            <a:ext cx="38100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33600"/>
            <a:ext cx="38100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91000"/>
            <a:ext cx="38100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91000"/>
            <a:ext cx="38100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52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6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33600"/>
            <a:ext cx="38100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91000"/>
            <a:ext cx="38100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66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33600"/>
            <a:ext cx="38100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91000"/>
            <a:ext cx="38100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133600"/>
            <a:ext cx="38100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6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9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8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01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2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3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0"/>
            <a:ext cx="7239000" cy="2209800"/>
          </a:xfrm>
        </p:spPr>
        <p:txBody>
          <a:bodyPr/>
          <a:lstStyle>
            <a:lvl1pPr algn="l">
              <a:defRPr sz="2800" baseline="0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4724400"/>
            <a:ext cx="7543800" cy="1295400"/>
          </a:xfrm>
        </p:spPr>
        <p:txBody>
          <a:bodyPr/>
          <a:lstStyle>
            <a:lvl1pPr marL="0" indent="0" algn="l">
              <a:buNone/>
              <a:defRPr sz="2400" b="0" i="1">
                <a:solidFill>
                  <a:srgbClr val="00806D"/>
                </a:solidFill>
                <a:latin typeface="Univers 57 Condensed"/>
                <a:cs typeface="Univers 57 Condensed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5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85800" y="1143000"/>
            <a:ext cx="3200400" cy="4876800"/>
          </a:xfrm>
          <a:prstGeom prst="roundRect">
            <a:avLst/>
          </a:prstGeom>
          <a:solidFill>
            <a:schemeClr val="bg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143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16" y="1143000"/>
            <a:ext cx="3357766" cy="4861033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9143992" cy="1037078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en-US" dirty="0" err="1" smtClean="0"/>
              <a:t>elc-help@nau.edu</a:t>
            </a:r>
            <a:r>
              <a:rPr lang="en-US" dirty="0" smtClean="0"/>
              <a:t> • Front Desk (928) 523-1629 • Faculty Help Line (928) 523-5554</a:t>
            </a:r>
          </a:p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4" r:id="rId8"/>
    <p:sldLayoutId id="2147483667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0D235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0D2352"/>
          </a:solidFill>
          <a:latin typeface="Verdana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0D2352"/>
          </a:solidFill>
          <a:latin typeface="Verdana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0D2352"/>
          </a:solidFill>
          <a:latin typeface="Verdana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0D2352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D2352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D2352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D2352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D2352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4A7764"/>
        </a:buClr>
        <a:buSzPct val="85000"/>
        <a:buFont typeface="Wingdings" charset="0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D2352"/>
        </a:buClr>
        <a:buSzPct val="90000"/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4A7764"/>
        </a:buClr>
        <a:buSzPct val="75000"/>
        <a:buChar char="°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D235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4A7764"/>
        </a:buClr>
        <a:buSzPct val="70000"/>
        <a:buChar char="&gt;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A7764"/>
        </a:buClr>
        <a:buSzPct val="70000"/>
        <a:buChar char="&gt;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A7764"/>
        </a:buClr>
        <a:buSzPct val="70000"/>
        <a:buChar char="&gt;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A7764"/>
        </a:buClr>
        <a:buSzPct val="70000"/>
        <a:buChar char="&gt;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A7764"/>
        </a:buClr>
        <a:buSzPct val="70000"/>
        <a:buChar char="&gt;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lluminate.nau.edu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blearn.nau.edu" TargetMode="External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u.edu/~d-elearn/support/tutorials/bblearn/bblearn_videos/tree.php" TargetMode="External"/><Relationship Id="rId4" Type="http://schemas.openxmlformats.org/officeDocument/2006/relationships/hyperlink" Target="http://www.nau.edu/~d-elearn/support/tutorials/index.php" TargetMode="External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nau.edu/d-elearn/train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Blackboard Learn Training at NAU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4267200"/>
            <a:ext cx="7543800" cy="1896595"/>
          </a:xfrm>
        </p:spPr>
        <p:txBody>
          <a:bodyPr/>
          <a:lstStyle/>
          <a:p>
            <a:r>
              <a:rPr lang="en-US" dirty="0" smtClean="0"/>
              <a:t>Larry MacPhee</a:t>
            </a:r>
          </a:p>
          <a:p>
            <a:r>
              <a:rPr lang="en-US" dirty="0" smtClean="0"/>
              <a:t>Associate Director of e-Learning</a:t>
            </a:r>
          </a:p>
          <a:p>
            <a:r>
              <a:rPr lang="en-US" dirty="0" smtClean="0"/>
              <a:t>Northern Arizona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96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 dirty="0" smtClean="0"/>
              <a:t>In person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0" y="1981200"/>
            <a:ext cx="4343400" cy="685800"/>
          </a:xfrm>
        </p:spPr>
        <p:txBody>
          <a:bodyPr/>
          <a:lstStyle/>
          <a:p>
            <a:r>
              <a:rPr lang="en-US" dirty="0" smtClean="0"/>
              <a:t>We’ll come to you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14500" y="2743200"/>
            <a:ext cx="5715000" cy="3657600"/>
            <a:chOff x="1905000" y="2743200"/>
            <a:chExt cx="5715000" cy="3657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5000" y="2743200"/>
              <a:ext cx="2743200" cy="36576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6800" y="2743200"/>
              <a:ext cx="2743200" cy="365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436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 dirty="0" smtClean="0"/>
              <a:t>In person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9350" y="1981200"/>
            <a:ext cx="4305300" cy="685800"/>
          </a:xfrm>
        </p:spPr>
        <p:txBody>
          <a:bodyPr/>
          <a:lstStyle/>
          <a:p>
            <a:r>
              <a:rPr lang="en-US" dirty="0" smtClean="0"/>
              <a:t>Mac or Windows?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281940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9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 dirty="0" smtClean="0"/>
              <a:t>Distance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1422" y="1981200"/>
            <a:ext cx="5441156" cy="685800"/>
          </a:xfrm>
        </p:spPr>
        <p:txBody>
          <a:bodyPr/>
          <a:lstStyle/>
          <a:p>
            <a:r>
              <a:rPr lang="en-US" dirty="0" smtClean="0"/>
              <a:t>34 NAU Statewide Sites</a:t>
            </a:r>
          </a:p>
        </p:txBody>
      </p:sp>
      <p:pic>
        <p:nvPicPr>
          <p:cNvPr id="4" name="Picture 3" descr="Screen shot 2011-06-06 at 2.10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2759561"/>
            <a:ext cx="4876800" cy="394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81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 dirty="0" smtClean="0"/>
              <a:t>Distance, Live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13582" y="1959114"/>
            <a:ext cx="35168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Verdana" charset="0"/>
                <a:hlinkClick r:id="rId3"/>
              </a:rPr>
              <a:t>http:/</a:t>
            </a:r>
            <a:r>
              <a:rPr lang="en-US" sz="2000" dirty="0" smtClean="0">
                <a:latin typeface="Verdana" charset="0"/>
                <a:hlinkClick r:id="rId3"/>
              </a:rPr>
              <a:t>/elluminate.nau.edu</a:t>
            </a:r>
            <a:endParaRPr lang="en-US" sz="2000" dirty="0" smtClean="0">
              <a:latin typeface="Verdana" charset="0"/>
            </a:endParaRPr>
          </a:p>
          <a:p>
            <a:endParaRPr lang="en-US" sz="2000" dirty="0">
              <a:latin typeface="Verdana" charset="0"/>
            </a:endParaRPr>
          </a:p>
        </p:txBody>
      </p:sp>
      <p:pic>
        <p:nvPicPr>
          <p:cNvPr id="9" name="Picture 8" descr="Screen shot 2011-06-06 at 3.46.22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100" y="2561047"/>
            <a:ext cx="6019800" cy="40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3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 dirty="0" smtClean="0"/>
              <a:t>Distance, Self-paced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71800" y="1905000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Verdana" charset="0"/>
                <a:hlinkClick r:id="rId3"/>
              </a:rPr>
              <a:t>http://bblearn.nau.edu</a:t>
            </a:r>
            <a:endParaRPr lang="en-US" sz="2000" dirty="0"/>
          </a:p>
        </p:txBody>
      </p:sp>
      <p:pic>
        <p:nvPicPr>
          <p:cNvPr id="5" name="Picture 1" descr="01_Bb_learn_log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9400" y="2514600"/>
            <a:ext cx="61785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866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 dirty="0" smtClean="0"/>
              <a:t>My online intro class</a:t>
            </a:r>
            <a:endParaRPr lang="en-US" dirty="0"/>
          </a:p>
        </p:txBody>
      </p:sp>
      <p:pic>
        <p:nvPicPr>
          <p:cNvPr id="5" name="Picture 4" descr="Screen shot 2011-06-06 at 2.53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203610"/>
            <a:ext cx="6400800" cy="425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5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772400" cy="838200"/>
          </a:xfrm>
        </p:spPr>
        <p:txBody>
          <a:bodyPr/>
          <a:lstStyle/>
          <a:p>
            <a:r>
              <a:rPr lang="en-US" dirty="0" smtClean="0"/>
              <a:t>Results so far…</a:t>
            </a:r>
            <a:endParaRPr lang="en-US" dirty="0"/>
          </a:p>
        </p:txBody>
      </p:sp>
      <p:pic>
        <p:nvPicPr>
          <p:cNvPr id="6" name="Picture 5" descr="Screen shot 2011-06-06 at 1.36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963882"/>
            <a:ext cx="8229600" cy="489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6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93475" y="2133600"/>
            <a:ext cx="32469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Bb Learn On Demand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Step-by-Step Guides</a:t>
            </a:r>
            <a:endParaRPr lang="en-US" dirty="0"/>
          </a:p>
        </p:txBody>
      </p:sp>
      <p:pic>
        <p:nvPicPr>
          <p:cNvPr id="6" name="Picture 5" descr="Unknown-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937" y="2667000"/>
            <a:ext cx="1193800" cy="1193800"/>
          </a:xfrm>
          <a:prstGeom prst="rect">
            <a:avLst/>
          </a:prstGeom>
        </p:spPr>
      </p:pic>
      <p:pic>
        <p:nvPicPr>
          <p:cNvPr id="7" name="Picture 6" descr="Unknown-2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4037" y="4648200"/>
            <a:ext cx="1117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772400" cy="838200"/>
          </a:xfrm>
        </p:spPr>
        <p:txBody>
          <a:bodyPr/>
          <a:lstStyle/>
          <a:p>
            <a:r>
              <a:rPr lang="en-US" dirty="0" smtClean="0"/>
              <a:t>Faculty Support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305" y="2590800"/>
            <a:ext cx="4876191" cy="3657387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00100" y="6400800"/>
            <a:ext cx="7086600" cy="457200"/>
          </a:xfrm>
        </p:spPr>
        <p:txBody>
          <a:bodyPr/>
          <a:lstStyle/>
          <a:p>
            <a:r>
              <a:rPr lang="fr-FR" dirty="0" smtClean="0"/>
              <a:t>elc-help@nau.edu • Front Desk (928) 523-1629 • Faculty Help Line (928) 523-5554 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23975" y="1905000"/>
            <a:ext cx="6038850" cy="685800"/>
          </a:xfrm>
        </p:spPr>
        <p:txBody>
          <a:bodyPr/>
          <a:lstStyle/>
          <a:p>
            <a:r>
              <a:rPr lang="en-US" dirty="0" smtClean="0"/>
              <a:t>Great student workers :D</a:t>
            </a:r>
          </a:p>
        </p:txBody>
      </p:sp>
    </p:spTree>
    <p:extLst>
      <p:ext uri="{BB962C8B-B14F-4D97-AF65-F5344CB8AC3E}">
        <p14:creationId xmlns:p14="http://schemas.microsoft.com/office/powerpoint/2010/main" val="252564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19200"/>
            <a:ext cx="7772400" cy="838200"/>
          </a:xfrm>
        </p:spPr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23900" y="2133600"/>
            <a:ext cx="7620000" cy="4495800"/>
          </a:xfrm>
        </p:spPr>
        <p:txBody>
          <a:bodyPr/>
          <a:lstStyle/>
          <a:p>
            <a:r>
              <a:rPr lang="en-US" dirty="0" smtClean="0"/>
              <a:t>Money is a good incentive!</a:t>
            </a:r>
          </a:p>
          <a:p>
            <a:r>
              <a:rPr lang="en-US" dirty="0" smtClean="0"/>
              <a:t>Money is a terrible incentive!</a:t>
            </a:r>
          </a:p>
          <a:p>
            <a:r>
              <a:rPr lang="en-US" dirty="0" smtClean="0"/>
              <a:t>Student workers are great!*</a:t>
            </a:r>
          </a:p>
          <a:p>
            <a:r>
              <a:rPr lang="en-US" dirty="0" smtClean="0"/>
              <a:t>Make the Intro course a pre-</a:t>
            </a:r>
            <a:r>
              <a:rPr lang="en-US" dirty="0" err="1" smtClean="0"/>
              <a:t>req</a:t>
            </a:r>
            <a:endParaRPr lang="en-US" dirty="0" smtClean="0"/>
          </a:p>
          <a:p>
            <a:r>
              <a:rPr lang="en-US" dirty="0" smtClean="0"/>
              <a:t>Building course shells is tedious</a:t>
            </a:r>
          </a:p>
          <a:p>
            <a:r>
              <a:rPr lang="en-US" dirty="0" smtClean="0"/>
              <a:t>Online self-paced is popular</a:t>
            </a:r>
          </a:p>
          <a:p>
            <a:r>
              <a:rPr lang="en-US" dirty="0" smtClean="0"/>
              <a:t>Boot camps are very popular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502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757" y="1066800"/>
            <a:ext cx="7772400" cy="838200"/>
          </a:xfrm>
        </p:spPr>
        <p:txBody>
          <a:bodyPr/>
          <a:lstStyle/>
          <a:p>
            <a:r>
              <a:rPr lang="en-US" dirty="0" smtClean="0"/>
              <a:t>From Vista to Bb Learn</a:t>
            </a:r>
            <a:endParaRPr lang="en-US" dirty="0"/>
          </a:p>
        </p:txBody>
      </p:sp>
      <p:pic>
        <p:nvPicPr>
          <p:cNvPr id="5" name="Picture 5" descr="time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86" y="3045386"/>
            <a:ext cx="9156086" cy="167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81811" y="2133600"/>
            <a:ext cx="2768293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Our timeline</a:t>
            </a:r>
          </a:p>
        </p:txBody>
      </p:sp>
    </p:spTree>
    <p:extLst>
      <p:ext uri="{BB962C8B-B14F-4D97-AF65-F5344CB8AC3E}">
        <p14:creationId xmlns:p14="http://schemas.microsoft.com/office/powerpoint/2010/main" val="100261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52800"/>
            <a:ext cx="7772400" cy="8382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0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 dirty="0" smtClean="0"/>
              <a:t>Bb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7010400" cy="3962400"/>
          </a:xfrm>
        </p:spPr>
        <p:txBody>
          <a:bodyPr/>
          <a:lstStyle/>
          <a:p>
            <a:r>
              <a:rPr lang="en-US" dirty="0" smtClean="0"/>
              <a:t>Introduction to Bb Learn</a:t>
            </a:r>
          </a:p>
          <a:p>
            <a:r>
              <a:rPr lang="en-US" dirty="0" smtClean="0"/>
              <a:t>Organizing Content</a:t>
            </a:r>
          </a:p>
          <a:p>
            <a:r>
              <a:rPr lang="en-US" dirty="0" smtClean="0"/>
              <a:t>Communicating with Students</a:t>
            </a:r>
          </a:p>
          <a:p>
            <a:r>
              <a:rPr lang="en-US" dirty="0" smtClean="0"/>
              <a:t>Grading Student Work</a:t>
            </a:r>
          </a:p>
          <a:p>
            <a:r>
              <a:rPr lang="en-US" dirty="0" smtClean="0"/>
              <a:t>Developing Learning Activities</a:t>
            </a:r>
          </a:p>
          <a:p>
            <a:r>
              <a:rPr lang="en-US" dirty="0" smtClean="0"/>
              <a:t>Your Migrated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0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 dirty="0" smtClean="0"/>
              <a:t>Incentives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133600"/>
            <a:ext cx="6172200" cy="685800"/>
          </a:xfrm>
        </p:spPr>
        <p:txBody>
          <a:bodyPr/>
          <a:lstStyle/>
          <a:p>
            <a:r>
              <a:rPr lang="en-US" dirty="0" smtClean="0"/>
              <a:t>Complete any 4 workshops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6532" y="3198168"/>
            <a:ext cx="2350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/>
              <a:t>$</a:t>
            </a:r>
            <a:r>
              <a:rPr lang="en-US" sz="7200" dirty="0"/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67505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 dirty="0" smtClean="0"/>
              <a:t>Registration</a:t>
            </a:r>
            <a:endParaRPr lang="en-US" dirty="0"/>
          </a:p>
        </p:txBody>
      </p:sp>
      <p:pic>
        <p:nvPicPr>
          <p:cNvPr id="6" name="Picture 5" descr="Screen shot 2011-06-06 at 1.03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388" y="1828800"/>
            <a:ext cx="5443225" cy="43326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81200" y="6320135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err="1">
                <a:hlinkClick r:id="rId4"/>
              </a:rPr>
              <a:t>www.nau.edu</a:t>
            </a:r>
            <a:r>
              <a:rPr lang="en-US" dirty="0">
                <a:hlinkClick r:id="rId4"/>
              </a:rPr>
              <a:t>/d-</a:t>
            </a:r>
            <a:r>
              <a:rPr lang="en-US" dirty="0" err="1">
                <a:hlinkClick r:id="rId4"/>
              </a:rPr>
              <a:t>elearn</a:t>
            </a:r>
            <a:r>
              <a:rPr lang="en-US" dirty="0">
                <a:hlinkClick r:id="rId4"/>
              </a:rPr>
              <a:t>/</a:t>
            </a:r>
            <a:r>
              <a:rPr lang="en-US" dirty="0" smtClean="0">
                <a:hlinkClick r:id="rId4"/>
              </a:rPr>
              <a:t>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78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 dirty="0" smtClean="0"/>
              <a:t>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1905000"/>
            <a:ext cx="5715000" cy="1371600"/>
          </a:xfrm>
        </p:spPr>
        <p:txBody>
          <a:bodyPr/>
          <a:lstStyle/>
          <a:p>
            <a:r>
              <a:rPr lang="en-US" dirty="0" smtClean="0"/>
              <a:t>Create Individual Shells</a:t>
            </a:r>
          </a:p>
          <a:p>
            <a:r>
              <a:rPr lang="en-US" dirty="0" smtClean="0"/>
              <a:t>Enroll All as Students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 descr="Screen shot 2011-06-06 at 1.52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250" y="3356502"/>
            <a:ext cx="6413500" cy="319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8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Training: 3 ways</a:t>
            </a:r>
            <a:endParaRPr lang="en-US" dirty="0"/>
          </a:p>
        </p:txBody>
      </p:sp>
      <p:pic>
        <p:nvPicPr>
          <p:cNvPr id="8" name="Picture 7" descr="lea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5346700"/>
            <a:ext cx="2837962" cy="1054100"/>
          </a:xfrm>
          <a:prstGeom prst="rect">
            <a:avLst/>
          </a:prstGeom>
        </p:spPr>
      </p:pic>
      <p:pic>
        <p:nvPicPr>
          <p:cNvPr id="12" name="Picture 11" descr="ellumina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481" y="3771153"/>
            <a:ext cx="2819400" cy="1105647"/>
          </a:xfrm>
          <a:prstGeom prst="rect">
            <a:avLst/>
          </a:prstGeom>
        </p:spPr>
      </p:pic>
      <p:pic>
        <p:nvPicPr>
          <p:cNvPr id="14" name="Picture 13" descr="teaching_icon.gi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881" y="1993900"/>
            <a:ext cx="1498600" cy="121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3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2133600"/>
            <a:ext cx="5257800" cy="3962400"/>
          </a:xfrm>
        </p:spPr>
        <p:txBody>
          <a:bodyPr/>
          <a:lstStyle/>
          <a:p>
            <a:r>
              <a:rPr lang="en-US" dirty="0" smtClean="0"/>
              <a:t>Hands-on</a:t>
            </a:r>
          </a:p>
          <a:p>
            <a:r>
              <a:rPr lang="en-US" dirty="0" smtClean="0"/>
              <a:t>Activity based</a:t>
            </a:r>
          </a:p>
          <a:p>
            <a:r>
              <a:rPr lang="en-US" dirty="0" smtClean="0"/>
              <a:t>Student perspective</a:t>
            </a:r>
          </a:p>
          <a:p>
            <a:pPr lvl="1"/>
            <a:r>
              <a:rPr lang="en-US" dirty="0" smtClean="0"/>
              <a:t>Participate</a:t>
            </a:r>
          </a:p>
          <a:p>
            <a:r>
              <a:rPr lang="en-US" dirty="0" smtClean="0"/>
              <a:t>Instructor perspective</a:t>
            </a:r>
          </a:p>
          <a:p>
            <a:pPr lvl="1"/>
            <a:r>
              <a:rPr lang="en-US" dirty="0" smtClean="0"/>
              <a:t>Build Content</a:t>
            </a:r>
          </a:p>
        </p:txBody>
      </p:sp>
    </p:spTree>
    <p:extLst>
      <p:ext uri="{BB962C8B-B14F-4D97-AF65-F5344CB8AC3E}">
        <p14:creationId xmlns:p14="http://schemas.microsoft.com/office/powerpoint/2010/main" val="1494592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 dirty="0" smtClean="0"/>
              <a:t>In person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981200"/>
            <a:ext cx="3352800" cy="685800"/>
          </a:xfrm>
        </p:spPr>
        <p:txBody>
          <a:bodyPr/>
          <a:lstStyle/>
          <a:p>
            <a:r>
              <a:rPr lang="en-US" dirty="0" smtClean="0"/>
              <a:t>Come to 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281940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2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4A7764"/>
      </a:hlink>
      <a:folHlink>
        <a:srgbClr val="4A7764"/>
      </a:folHlink>
    </a:clrScheme>
    <a:fontScheme name="Blank Presentation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4451</TotalTime>
  <Words>671</Words>
  <Application>Microsoft Macintosh PowerPoint</Application>
  <PresentationFormat>On-screen Show (4:3)</PresentationFormat>
  <Paragraphs>97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Presentation</vt:lpstr>
      <vt:lpstr>Blackboard Learn Training at NAU</vt:lpstr>
      <vt:lpstr>From Vista to Bb Learn</vt:lpstr>
      <vt:lpstr>Bb Workshops</vt:lpstr>
      <vt:lpstr>Incentives</vt:lpstr>
      <vt:lpstr>Registration</vt:lpstr>
      <vt:lpstr>Preparation</vt:lpstr>
      <vt:lpstr>Training: 3 ways</vt:lpstr>
      <vt:lpstr>Methods</vt:lpstr>
      <vt:lpstr>In person</vt:lpstr>
      <vt:lpstr>In person</vt:lpstr>
      <vt:lpstr>In person</vt:lpstr>
      <vt:lpstr>Distance Training</vt:lpstr>
      <vt:lpstr>Distance, Live</vt:lpstr>
      <vt:lpstr>Distance, Self-paced</vt:lpstr>
      <vt:lpstr>My online intro class</vt:lpstr>
      <vt:lpstr>Results so far…</vt:lpstr>
      <vt:lpstr>Tutorials</vt:lpstr>
      <vt:lpstr>Faculty Support</vt:lpstr>
      <vt:lpstr>Lessons Learned</vt:lpstr>
      <vt:lpstr>Questions?</vt:lpstr>
    </vt:vector>
  </TitlesOfParts>
  <Company>Jacob Weien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Jacob Weien</dc:creator>
  <cp:lastModifiedBy>Larry MacPhee</cp:lastModifiedBy>
  <cp:revision>217</cp:revision>
  <dcterms:created xsi:type="dcterms:W3CDTF">2005-10-04T22:38:12Z</dcterms:created>
  <dcterms:modified xsi:type="dcterms:W3CDTF">2012-12-06T17:57:48Z</dcterms:modified>
</cp:coreProperties>
</file>